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9" r:id="rId2"/>
    <p:sldId id="257" r:id="rId3"/>
    <p:sldId id="260" r:id="rId4"/>
    <p:sldId id="261" r:id="rId5"/>
    <p:sldId id="285" r:id="rId6"/>
    <p:sldId id="262" r:id="rId7"/>
    <p:sldId id="266" r:id="rId8"/>
    <p:sldId id="263" r:id="rId9"/>
    <p:sldId id="265" r:id="rId10"/>
    <p:sldId id="264" r:id="rId11"/>
    <p:sldId id="269" r:id="rId12"/>
    <p:sldId id="268" r:id="rId13"/>
    <p:sldId id="273" r:id="rId14"/>
    <p:sldId id="272" r:id="rId15"/>
    <p:sldId id="276" r:id="rId16"/>
    <p:sldId id="275" r:id="rId17"/>
    <p:sldId id="274" r:id="rId18"/>
    <p:sldId id="279" r:id="rId19"/>
    <p:sldId id="278" r:id="rId20"/>
    <p:sldId id="277" r:id="rId21"/>
    <p:sldId id="271" r:id="rId22"/>
    <p:sldId id="270" r:id="rId23"/>
    <p:sldId id="267" r:id="rId24"/>
    <p:sldId id="283" r:id="rId25"/>
    <p:sldId id="280" r:id="rId26"/>
    <p:sldId id="281" r:id="rId27"/>
    <p:sldId id="286" r:id="rId28"/>
    <p:sldId id="282" r:id="rId29"/>
    <p:sldId id="284" r:id="rId30"/>
    <p:sldId id="258" r:id="rId31"/>
  </p:sldIdLst>
  <p:sldSz cx="8280400" cy="6121400"/>
  <p:notesSz cx="6985000" cy="9283700"/>
  <p:defaultTextStyle>
    <a:defPPr>
      <a:defRPr lang="ru-RU"/>
    </a:defPPr>
    <a:lvl1pPr marL="0" algn="l" defTabSz="74608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373042" algn="l" defTabSz="74608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746085" algn="l" defTabSz="74608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119126" algn="l" defTabSz="74608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1492168" algn="l" defTabSz="74608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1865210" algn="l" defTabSz="74608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2238252" algn="l" defTabSz="74608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2611295" algn="l" defTabSz="74608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2984336" algn="l" defTabSz="74608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46" userDrawn="1">
          <p15:clr>
            <a:srgbClr val="A4A3A4"/>
          </p15:clr>
        </p15:guide>
        <p15:guide id="2" pos="393" userDrawn="1">
          <p15:clr>
            <a:srgbClr val="A4A3A4"/>
          </p15:clr>
        </p15:guide>
        <p15:guide id="3" pos="7514" userDrawn="1">
          <p15:clr>
            <a:srgbClr val="A4A3A4"/>
          </p15:clr>
        </p15:guide>
        <p15:guide id="4" orient="horz" pos="3974" userDrawn="1">
          <p15:clr>
            <a:srgbClr val="A4A3A4"/>
          </p15:clr>
        </p15:guide>
        <p15:guide id="5" pos="211" userDrawn="1">
          <p15:clr>
            <a:srgbClr val="A4A3A4"/>
          </p15:clr>
        </p15:guide>
        <p15:guide id="6" orient="horz" pos="164" userDrawn="1">
          <p15:clr>
            <a:srgbClr val="A4A3A4"/>
          </p15:clr>
        </p15:guide>
        <p15:guide id="7" orient="horz" pos="4156" userDrawn="1">
          <p15:clr>
            <a:srgbClr val="A4A3A4"/>
          </p15:clr>
        </p15:guide>
        <p15:guide id="8" orient="horz" pos="436" userDrawn="1">
          <p15:clr>
            <a:srgbClr val="A4A3A4"/>
          </p15:clr>
        </p15:guide>
        <p15:guide id="9" pos="5110" userDrawn="1">
          <p15:clr>
            <a:srgbClr val="A4A3A4"/>
          </p15:clr>
        </p15:guide>
        <p15:guide id="11" pos="2842" userDrawn="1">
          <p15:clr>
            <a:srgbClr val="A4A3A4"/>
          </p15:clr>
        </p15:guide>
        <p15:guide id="12" pos="3840" userDrawn="1">
          <p15:clr>
            <a:srgbClr val="A4A3A4"/>
          </p15:clr>
        </p15:guide>
        <p15:guide id="13" orient="horz" pos="743">
          <p15:clr>
            <a:srgbClr val="A4A3A4"/>
          </p15:clr>
        </p15:guide>
        <p15:guide id="14" orient="horz" pos="3547">
          <p15:clr>
            <a:srgbClr val="A4A3A4"/>
          </p15:clr>
        </p15:guide>
        <p15:guide id="15" orient="horz" pos="522">
          <p15:clr>
            <a:srgbClr val="A4A3A4"/>
          </p15:clr>
        </p15:guide>
        <p15:guide id="16" orient="horz" pos="3710">
          <p15:clr>
            <a:srgbClr val="A4A3A4"/>
          </p15:clr>
        </p15:guide>
        <p15:guide id="17" orient="horz" pos="1747">
          <p15:clr>
            <a:srgbClr val="A4A3A4"/>
          </p15:clr>
        </p15:guide>
        <p15:guide id="18" pos="267">
          <p15:clr>
            <a:srgbClr val="A4A3A4"/>
          </p15:clr>
        </p15:guide>
        <p15:guide id="19" pos="5103">
          <p15:clr>
            <a:srgbClr val="A4A3A4"/>
          </p15:clr>
        </p15:guide>
        <p15:guide id="20" pos="144">
          <p15:clr>
            <a:srgbClr val="A4A3A4"/>
          </p15:clr>
        </p15:guide>
        <p15:guide id="21" pos="3470">
          <p15:clr>
            <a:srgbClr val="A4A3A4"/>
          </p15:clr>
        </p15:guide>
        <p15:guide id="22" pos="1457">
          <p15:clr>
            <a:srgbClr val="A4A3A4"/>
          </p15:clr>
        </p15:guide>
        <p15:guide id="23" pos="283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4">
          <p15:clr>
            <a:srgbClr val="A4A3A4"/>
          </p15:clr>
        </p15:guide>
        <p15:guide id="2" pos="2140">
          <p15:clr>
            <a:srgbClr val="A4A3A4"/>
          </p15:clr>
        </p15:guide>
        <p15:guide id="3" orient="horz" pos="2924">
          <p15:clr>
            <a:srgbClr val="A4A3A4"/>
          </p15:clr>
        </p15:guide>
        <p15:guide id="4" pos="220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B028B"/>
    <a:srgbClr val="387824"/>
    <a:srgbClr val="003399"/>
    <a:srgbClr val="5F5F5F"/>
    <a:srgbClr val="0033CC"/>
    <a:srgbClr val="5AC131"/>
    <a:srgbClr val="33CC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8234"/>
    <p:restoredTop sz="94818"/>
  </p:normalViewPr>
  <p:slideViewPr>
    <p:cSldViewPr>
      <p:cViewPr>
        <p:scale>
          <a:sx n="100" d="100"/>
          <a:sy n="100" d="100"/>
        </p:scale>
        <p:origin x="-852" y="456"/>
      </p:cViewPr>
      <p:guideLst>
        <p:guide orient="horz" pos="346"/>
        <p:guide orient="horz" pos="3974"/>
        <p:guide orient="horz" pos="164"/>
        <p:guide orient="horz" pos="4156"/>
        <p:guide orient="horz" pos="436"/>
        <p:guide orient="horz" pos="743"/>
        <p:guide orient="horz" pos="3547"/>
        <p:guide orient="horz" pos="522"/>
        <p:guide pos="393"/>
        <p:guide pos="7514"/>
        <p:guide pos="211"/>
        <p:guide pos="5110"/>
        <p:guide pos="2842"/>
        <p:guide pos="3840"/>
        <p:guide pos="267"/>
        <p:guide pos="510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3" d="100"/>
          <a:sy n="83" d="100"/>
        </p:scale>
        <p:origin x="-4027" y="-82"/>
      </p:cViewPr>
      <p:guideLst>
        <p:guide orient="horz" pos="3124"/>
        <p:guide orient="horz" pos="2924"/>
        <p:guide pos="2140"/>
        <p:guide pos="220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26833" cy="46418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956551" y="0"/>
            <a:ext cx="3026833" cy="46418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BDED57-EF0C-4085-889A-34FBC381B683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8817905"/>
            <a:ext cx="3026833" cy="46418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956551" y="8817905"/>
            <a:ext cx="3026833" cy="46418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1AC0C7-F71C-41B7-B271-3F14D01D3E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410595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26833" cy="46418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56551" y="0"/>
            <a:ext cx="3026833" cy="46418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F6B817-724F-4458-A2B8-50567BE10A75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38238" y="696913"/>
            <a:ext cx="4708525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8817905"/>
            <a:ext cx="3026833" cy="46418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56551" y="8817905"/>
            <a:ext cx="3026833" cy="46418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F406CC-6004-4296-AC43-0DE2EC417B3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991563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74608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373042" algn="l" defTabSz="74608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746085" algn="l" defTabSz="74608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119126" algn="l" defTabSz="74608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492168" algn="l" defTabSz="74608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865210" algn="l" defTabSz="74608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238252" algn="l" defTabSz="74608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611295" algn="l" defTabSz="74608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2984336" algn="l" defTabSz="74608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526879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073274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474609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880481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072958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046044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741491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320843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994607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334622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85545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249032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527450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78704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996345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150350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005476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147424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476904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320843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026730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243455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192072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249032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018263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018263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961225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697946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119885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68966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3B4840F-217D-4747-B4F5-06437194F5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648154" y="3653825"/>
            <a:ext cx="4572268" cy="238473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621029" y="2104076"/>
            <a:ext cx="7345685" cy="1312133"/>
          </a:xfrm>
        </p:spPr>
        <p:txBody>
          <a:bodyPr>
            <a:normAutofit/>
          </a:bodyPr>
          <a:lstStyle>
            <a:lvl1pPr algn="l">
              <a:defRPr sz="3200"/>
            </a:lvl1pPr>
          </a:lstStyle>
          <a:p>
            <a:r>
              <a:rPr lang="ru-RU" dirty="0"/>
              <a:t>Название презентации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621030" y="3452332"/>
            <a:ext cx="7345684" cy="1490028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730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46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19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92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65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38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112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9843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ФИО, должность и компания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131526" y="5691153"/>
            <a:ext cx="1932094" cy="325908"/>
          </a:xfrm>
        </p:spPr>
        <p:txBody>
          <a:bodyPr/>
          <a:lstStyle/>
          <a:p>
            <a:fld id="{8DBEAAEB-758A-4AAD-84ED-67F58590D84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xmlns="" id="{F1FE58ED-D3E6-AA44-8FFB-1D95F8E47BBD}"/>
              </a:ext>
            </a:extLst>
          </p:cNvPr>
          <p:cNvSpPr txBox="1">
            <a:spLocks/>
          </p:cNvSpPr>
          <p:nvPr userDrawn="1"/>
        </p:nvSpPr>
        <p:spPr>
          <a:xfrm>
            <a:off x="330374" y="544615"/>
            <a:ext cx="2026315" cy="267913"/>
          </a:xfrm>
          <a:prstGeom prst="rect">
            <a:avLst/>
          </a:prstGeom>
        </p:spPr>
        <p:txBody>
          <a:bodyPr vert="horz" lIns="74607" tIns="37302" rIns="74607" bIns="37302" rtlCol="0">
            <a:noAutofit/>
          </a:bodyPr>
          <a:lstStyle>
            <a:lvl1pPr marL="279781" indent="-279781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606194" indent="-23315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2pPr>
            <a:lvl3pPr marL="932606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3pPr>
            <a:lvl4pPr marL="1305647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4pPr>
            <a:lvl5pPr marL="1678692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5pPr>
            <a:lvl6pPr marL="2051731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4773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97814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0857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41"/>
              </a:lnSpc>
              <a:buFont typeface="Arial" panose="020B0604020202020204" pitchFamily="34" charset="0"/>
              <a:buNone/>
            </a:pPr>
            <a:r>
              <a:rPr lang="en-US" sz="16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6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16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ru-RU" sz="16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16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февраля</a:t>
            </a:r>
          </a:p>
        </p:txBody>
      </p:sp>
      <p:pic>
        <p:nvPicPr>
          <p:cNvPr id="8" name="Picture 12">
            <a:extLst>
              <a:ext uri="{FF2B5EF4-FFF2-40B4-BE49-F238E27FC236}">
                <a16:creationId xmlns:a16="http://schemas.microsoft.com/office/drawing/2014/main" xmlns="" id="{2B9BF9CD-5FC8-094E-9440-3673953A985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6228432" y="15798"/>
            <a:ext cx="1738283" cy="1728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6A9E06AB-41EC-A843-B5DD-A5BD8D1AE493}"/>
              </a:ext>
            </a:extLst>
          </p:cNvPr>
          <p:cNvSpPr txBox="1">
            <a:spLocks/>
          </p:cNvSpPr>
          <p:nvPr userDrawn="1"/>
        </p:nvSpPr>
        <p:spPr>
          <a:xfrm>
            <a:off x="313685" y="224386"/>
            <a:ext cx="6202779" cy="353539"/>
          </a:xfrm>
          <a:prstGeom prst="rect">
            <a:avLst/>
          </a:prstGeom>
        </p:spPr>
        <p:txBody>
          <a:bodyPr vert="horz" lIns="74607" tIns="37302" rIns="74607" bIns="3730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Международная конференция «Ягоды России 2020»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xmlns="" id="{950D3229-DB7D-9642-AF32-53494DFB709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0713" y="5076825"/>
            <a:ext cx="2151062" cy="939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/>
              <a:t>Логотип компании</a:t>
            </a:r>
          </a:p>
        </p:txBody>
      </p:sp>
    </p:spTree>
    <p:extLst>
      <p:ext uri="{BB962C8B-B14F-4D97-AF65-F5344CB8AC3E}">
        <p14:creationId xmlns:p14="http://schemas.microsoft.com/office/powerpoint/2010/main" xmlns="" val="9397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776" y="4673865"/>
            <a:ext cx="7800862" cy="42813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23776" y="1117740"/>
            <a:ext cx="7800862" cy="3506012"/>
          </a:xfrm>
        </p:spPr>
        <p:txBody>
          <a:bodyPr/>
          <a:lstStyle>
            <a:lvl1pPr marL="0" indent="0">
              <a:buNone/>
              <a:defRPr sz="2600"/>
            </a:lvl1pPr>
            <a:lvl2pPr marL="373042" indent="0">
              <a:buNone/>
              <a:defRPr sz="2300"/>
            </a:lvl2pPr>
            <a:lvl3pPr marL="746085" indent="0">
              <a:buNone/>
              <a:defRPr sz="2000"/>
            </a:lvl3pPr>
            <a:lvl4pPr marL="1119126" indent="0">
              <a:buNone/>
              <a:defRPr sz="1600"/>
            </a:lvl4pPr>
            <a:lvl5pPr marL="1492168" indent="0">
              <a:buNone/>
              <a:defRPr sz="1600"/>
            </a:lvl5pPr>
            <a:lvl6pPr marL="1865210" indent="0">
              <a:buNone/>
              <a:defRPr sz="1600"/>
            </a:lvl6pPr>
            <a:lvl7pPr marL="2238252" indent="0">
              <a:buNone/>
              <a:defRPr sz="1600"/>
            </a:lvl7pPr>
            <a:lvl8pPr marL="2611295" indent="0">
              <a:buNone/>
              <a:defRPr sz="1600"/>
            </a:lvl8pPr>
            <a:lvl9pPr marL="2984336" indent="0">
              <a:buNone/>
              <a:defRPr sz="16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776" y="5150520"/>
            <a:ext cx="7800862" cy="498472"/>
          </a:xfrm>
        </p:spPr>
        <p:txBody>
          <a:bodyPr/>
          <a:lstStyle>
            <a:lvl1pPr marL="0" indent="0">
              <a:buNone/>
              <a:defRPr sz="1100"/>
            </a:lvl1pPr>
            <a:lvl2pPr marL="373042" indent="0">
              <a:buNone/>
              <a:defRPr sz="1000"/>
            </a:lvl2pPr>
            <a:lvl3pPr marL="746085" indent="0">
              <a:buNone/>
              <a:defRPr sz="800"/>
            </a:lvl3pPr>
            <a:lvl4pPr marL="1119126" indent="0">
              <a:buNone/>
              <a:defRPr sz="700"/>
            </a:lvl4pPr>
            <a:lvl5pPr marL="1492168" indent="0">
              <a:buNone/>
              <a:defRPr sz="700"/>
            </a:lvl5pPr>
            <a:lvl6pPr marL="1865210" indent="0">
              <a:buNone/>
              <a:defRPr sz="700"/>
            </a:lvl6pPr>
            <a:lvl7pPr marL="2238252" indent="0">
              <a:buNone/>
              <a:defRPr sz="700"/>
            </a:lvl7pPr>
            <a:lvl8pPr marL="2611295" indent="0">
              <a:buNone/>
              <a:defRPr sz="700"/>
            </a:lvl8pPr>
            <a:lvl9pPr marL="2984336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Нижний колонтитул 4">
            <a:extLst>
              <a:ext uri="{FF2B5EF4-FFF2-40B4-BE49-F238E27FC236}">
                <a16:creationId xmlns:a16="http://schemas.microsoft.com/office/drawing/2014/main" xmlns="" id="{29D64916-72C9-284C-BC16-79795BC25E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695929"/>
            <a:ext cx="2622127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ctr">
              <a:defRPr sz="1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ru-RU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69507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6557" y="850996"/>
            <a:ext cx="6783993" cy="71135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15668" y="1609218"/>
            <a:ext cx="7714882" cy="403984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xmlns="" id="{79FF1912-4AF2-9F4C-92A9-E6B65DF3C5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695929"/>
            <a:ext cx="2622127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ctr">
              <a:defRPr sz="1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ru-RU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021108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3B4840F-217D-4747-B4F5-06437194F5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648154" y="3653826"/>
            <a:ext cx="4572268" cy="238473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621030" y="2104077"/>
            <a:ext cx="7345685" cy="1312133"/>
          </a:xfrm>
        </p:spPr>
        <p:txBody>
          <a:bodyPr>
            <a:normAutofit/>
          </a:bodyPr>
          <a:lstStyle>
            <a:lvl1pPr algn="l">
              <a:defRPr sz="3154"/>
            </a:lvl1pPr>
          </a:lstStyle>
          <a:p>
            <a:r>
              <a:rPr lang="ru-RU" dirty="0"/>
              <a:t>Название презентации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621030" y="3452332"/>
            <a:ext cx="7345684" cy="1490028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67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35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031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708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385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06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5739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941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ФИО, должность и компания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131526" y="5691154"/>
            <a:ext cx="1932094" cy="325908"/>
          </a:xfrm>
        </p:spPr>
        <p:txBody>
          <a:bodyPr/>
          <a:lstStyle/>
          <a:p>
            <a:fld id="{8DBEAAEB-758A-4AAD-84ED-67F58590D84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xmlns="" id="{F1FE58ED-D3E6-AA44-8FFB-1D95F8E47BBD}"/>
              </a:ext>
            </a:extLst>
          </p:cNvPr>
          <p:cNvSpPr txBox="1">
            <a:spLocks/>
          </p:cNvSpPr>
          <p:nvPr userDrawn="1"/>
        </p:nvSpPr>
        <p:spPr>
          <a:xfrm>
            <a:off x="330375" y="544616"/>
            <a:ext cx="2026315" cy="267913"/>
          </a:xfrm>
          <a:prstGeom prst="rect">
            <a:avLst/>
          </a:prstGeom>
        </p:spPr>
        <p:txBody>
          <a:bodyPr vert="horz" lIns="73539" tIns="36768" rIns="73539" bIns="36768" rtlCol="0">
            <a:noAutofit/>
          </a:bodyPr>
          <a:lstStyle>
            <a:lvl1pPr marL="279781" indent="-279781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606194" indent="-23315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2pPr>
            <a:lvl3pPr marL="932606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3pPr>
            <a:lvl4pPr marL="1305647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4pPr>
            <a:lvl5pPr marL="1678692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5pPr>
            <a:lvl6pPr marL="2051731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4773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97814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0857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12"/>
              </a:lnSpc>
              <a:buFont typeface="Arial" panose="020B0604020202020204" pitchFamily="34" charset="0"/>
              <a:buNone/>
            </a:pPr>
            <a:r>
              <a:rPr lang="en-US" sz="1577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577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1577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ru-RU" sz="1577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1577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77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февраля</a:t>
            </a:r>
          </a:p>
        </p:txBody>
      </p:sp>
      <p:pic>
        <p:nvPicPr>
          <p:cNvPr id="8" name="Picture 12">
            <a:extLst>
              <a:ext uri="{FF2B5EF4-FFF2-40B4-BE49-F238E27FC236}">
                <a16:creationId xmlns:a16="http://schemas.microsoft.com/office/drawing/2014/main" xmlns="" id="{2B9BF9CD-5FC8-094E-9440-3673953A985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6228433" y="15798"/>
            <a:ext cx="1738283" cy="1728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6A9E06AB-41EC-A843-B5DD-A5BD8D1AE493}"/>
              </a:ext>
            </a:extLst>
          </p:cNvPr>
          <p:cNvSpPr txBox="1">
            <a:spLocks/>
          </p:cNvSpPr>
          <p:nvPr userDrawn="1"/>
        </p:nvSpPr>
        <p:spPr>
          <a:xfrm>
            <a:off x="313686" y="224387"/>
            <a:ext cx="6202779" cy="353539"/>
          </a:xfrm>
          <a:prstGeom prst="rect">
            <a:avLst/>
          </a:prstGeom>
        </p:spPr>
        <p:txBody>
          <a:bodyPr vert="horz" lIns="73539" tIns="36768" rIns="73539" bIns="3676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577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Международная конференция «Ягоды России 2020»</a:t>
            </a:r>
            <a:endParaRPr lang="en-US" sz="1577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xmlns="" id="{950D3229-DB7D-9642-AF32-53494DFB709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0713" y="5076825"/>
            <a:ext cx="2151062" cy="939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/>
              <a:t>Логотип компании</a:t>
            </a:r>
          </a:p>
        </p:txBody>
      </p:sp>
    </p:spTree>
    <p:extLst>
      <p:ext uri="{BB962C8B-B14F-4D97-AF65-F5344CB8AC3E}">
        <p14:creationId xmlns:p14="http://schemas.microsoft.com/office/powerpoint/2010/main" xmlns="" val="2012898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888" y="653225"/>
            <a:ext cx="6797016" cy="71135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26833" y="5673633"/>
            <a:ext cx="1932094" cy="325908"/>
          </a:xfrm>
        </p:spPr>
        <p:txBody>
          <a:bodyPr/>
          <a:lstStyle>
            <a:lvl1pPr>
              <a:defRPr b="1"/>
            </a:lvl1pPr>
          </a:lstStyle>
          <a:p>
            <a:fld id="{8DBEAAEB-758A-4AAD-84ED-67F58590D84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xmlns="" id="{49790C6C-F9C7-0647-A570-B46032F61A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695929"/>
            <a:ext cx="2622127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ctr">
              <a:defRPr sz="1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ru-RU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25468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792" y="3933569"/>
            <a:ext cx="7632847" cy="1215778"/>
          </a:xfrm>
        </p:spPr>
        <p:txBody>
          <a:bodyPr anchor="t"/>
          <a:lstStyle>
            <a:lvl1pPr algn="l">
              <a:defRPr sz="33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792" y="2594511"/>
            <a:ext cx="7632847" cy="13390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7304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4608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11912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9216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86521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23825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61129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98433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xmlns="" id="{938C4504-3C53-AB46-B61A-738AFC146E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695929"/>
            <a:ext cx="2622127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ctr">
              <a:defRPr sz="1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ru-RU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77011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09109" y="1428334"/>
            <a:ext cx="3831091" cy="4039841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84216" y="1428334"/>
            <a:ext cx="3831091" cy="4039841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Нижний колонтитул 4">
            <a:extLst>
              <a:ext uri="{FF2B5EF4-FFF2-40B4-BE49-F238E27FC236}">
                <a16:creationId xmlns:a16="http://schemas.microsoft.com/office/drawing/2014/main" xmlns="" id="{D387EA18-06A2-CB4B-94C3-D6E0FDCA1C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695929"/>
            <a:ext cx="2622127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ctr">
              <a:defRPr sz="1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ru-RU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04380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14022" y="1370232"/>
            <a:ext cx="3798185" cy="571047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3042" indent="0">
              <a:buNone/>
              <a:defRPr sz="1600" b="1"/>
            </a:lvl2pPr>
            <a:lvl3pPr marL="746085" indent="0">
              <a:buNone/>
              <a:defRPr sz="1500" b="1"/>
            </a:lvl3pPr>
            <a:lvl4pPr marL="1119126" indent="0">
              <a:buNone/>
              <a:defRPr sz="1300" b="1"/>
            </a:lvl4pPr>
            <a:lvl5pPr marL="1492168" indent="0">
              <a:buNone/>
              <a:defRPr sz="1300" b="1"/>
            </a:lvl5pPr>
            <a:lvl6pPr marL="1865210" indent="0">
              <a:buNone/>
              <a:defRPr sz="1300" b="1"/>
            </a:lvl6pPr>
            <a:lvl7pPr marL="2238252" indent="0">
              <a:buNone/>
              <a:defRPr sz="1300" b="1"/>
            </a:lvl7pPr>
            <a:lvl8pPr marL="2611295" indent="0">
              <a:buNone/>
              <a:defRPr sz="1300" b="1"/>
            </a:lvl8pPr>
            <a:lvl9pPr marL="2984336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4022" y="1941278"/>
            <a:ext cx="3798185" cy="352689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329227" y="1370232"/>
            <a:ext cx="3799677" cy="571047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3042" indent="0">
              <a:buNone/>
              <a:defRPr sz="1600" b="1"/>
            </a:lvl2pPr>
            <a:lvl3pPr marL="746085" indent="0">
              <a:buNone/>
              <a:defRPr sz="1500" b="1"/>
            </a:lvl3pPr>
            <a:lvl4pPr marL="1119126" indent="0">
              <a:buNone/>
              <a:defRPr sz="1300" b="1"/>
            </a:lvl4pPr>
            <a:lvl5pPr marL="1492168" indent="0">
              <a:buNone/>
              <a:defRPr sz="1300" b="1"/>
            </a:lvl5pPr>
            <a:lvl6pPr marL="1865210" indent="0">
              <a:buNone/>
              <a:defRPr sz="1300" b="1"/>
            </a:lvl6pPr>
            <a:lvl7pPr marL="2238252" indent="0">
              <a:buNone/>
              <a:defRPr sz="1300" b="1"/>
            </a:lvl7pPr>
            <a:lvl8pPr marL="2611295" indent="0">
              <a:buNone/>
              <a:defRPr sz="1300" b="1"/>
            </a:lvl8pPr>
            <a:lvl9pPr marL="2984336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329227" y="1941278"/>
            <a:ext cx="3799677" cy="352689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xmlns="" id="{BDDFB6E0-FA2B-D742-920A-5AAE3D3943A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27770" y="5695929"/>
            <a:ext cx="2622127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ctr">
              <a:defRPr sz="1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ru-RU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26577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ижний колонтитул 4">
            <a:extLst>
              <a:ext uri="{FF2B5EF4-FFF2-40B4-BE49-F238E27FC236}">
                <a16:creationId xmlns:a16="http://schemas.microsoft.com/office/drawing/2014/main" xmlns="" id="{D95C9B66-9775-C843-B588-7E083F9730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695929"/>
            <a:ext cx="2622127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ctr">
              <a:defRPr sz="10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ru-RU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60858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xmlns="" id="{305E7E35-2DBE-2B4C-B5EC-2245E98E48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695929"/>
            <a:ext cx="2622127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ctr">
              <a:defRPr sz="1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ru-RU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90869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xmlns="" id="{305E7E35-2DBE-2B4C-B5EC-2245E98E48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695929"/>
            <a:ext cx="2622127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ctr">
              <a:defRPr sz="1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ru-RU"/>
              <a:t>Название презентации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C547B4D-3F8D-8446-A3B6-4CAD530863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269507" y="4682181"/>
            <a:ext cx="1302691" cy="98669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1186E10-2022-6D44-8881-445D6F75432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453222" y="4686937"/>
            <a:ext cx="1302691" cy="98669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7245611E-FE00-2D49-8B53-4076AC3FA86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209921" y="4709233"/>
            <a:ext cx="1302691" cy="98669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CC3AF71F-595A-0744-94FD-01F857DEF3E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026206" y="4686937"/>
            <a:ext cx="1302691" cy="98669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511686DF-97DE-5E49-8FE9-D27D5D89A1F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740971" y="4682181"/>
            <a:ext cx="1302691" cy="98669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94EA861B-D035-6448-80D0-8A52D61515C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39800" y="4686937"/>
            <a:ext cx="1302691" cy="986696"/>
          </a:xfrm>
          <a:prstGeom prst="rect">
            <a:avLst/>
          </a:prstGeom>
        </p:spPr>
      </p:pic>
      <p:sp>
        <p:nvSpPr>
          <p:cNvPr id="17" name="Заголовок 15">
            <a:extLst>
              <a:ext uri="{FF2B5EF4-FFF2-40B4-BE49-F238E27FC236}">
                <a16:creationId xmlns:a16="http://schemas.microsoft.com/office/drawing/2014/main" xmlns="" id="{48AF6286-9800-5A46-B4CE-B83A81394D0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7793" y="3772596"/>
            <a:ext cx="7646638" cy="966787"/>
          </a:xfrm>
        </p:spPr>
        <p:txBody>
          <a:bodyPr anchor="t">
            <a:normAutofit/>
          </a:bodyPr>
          <a:lstStyle/>
          <a:p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Благодарю за внимание!</a:t>
            </a:r>
            <a:b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Вопросы?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xmlns="" id="{17E11EBE-F2E6-F14A-895A-4253B17F5C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7793" y="1189038"/>
            <a:ext cx="5544616" cy="2447925"/>
          </a:xfrm>
        </p:spPr>
        <p:txBody>
          <a:bodyPr/>
          <a:lstStyle>
            <a:lvl1pPr marL="0" indent="0">
              <a:buNone/>
              <a:defRPr/>
            </a:lvl1pPr>
            <a:lvl2pPr marL="373042" indent="0">
              <a:buNone/>
              <a:defRPr/>
            </a:lvl2pPr>
            <a:lvl3pPr marL="746084" indent="0">
              <a:buNone/>
              <a:defRPr/>
            </a:lvl3pPr>
            <a:lvl4pPr marL="1119125" indent="0">
              <a:buNone/>
              <a:defRPr/>
            </a:lvl4pPr>
            <a:lvl5pPr marL="1492170" indent="0">
              <a:buNone/>
              <a:defRPr/>
            </a:lvl5pPr>
          </a:lstStyle>
          <a:p>
            <a:pPr lvl="0"/>
            <a:r>
              <a:rPr lang="ru-RU" dirty="0"/>
              <a:t>ФИО Контакты Компания</a:t>
            </a:r>
          </a:p>
        </p:txBody>
      </p:sp>
      <p:sp>
        <p:nvSpPr>
          <p:cNvPr id="22" name="Рисунок 21">
            <a:extLst>
              <a:ext uri="{FF2B5EF4-FFF2-40B4-BE49-F238E27FC236}">
                <a16:creationId xmlns:a16="http://schemas.microsoft.com/office/drawing/2014/main" xmlns="" id="{ECAE4106-5231-534D-8E67-48038604366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56325" y="1189038"/>
            <a:ext cx="1957388" cy="244792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dirty="0"/>
              <a:t>Логотип</a:t>
            </a:r>
          </a:p>
        </p:txBody>
      </p:sp>
    </p:spTree>
    <p:extLst>
      <p:ext uri="{BB962C8B-B14F-4D97-AF65-F5344CB8AC3E}">
        <p14:creationId xmlns:p14="http://schemas.microsoft.com/office/powerpoint/2010/main" xmlns="" val="1643014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1758" y="1164059"/>
            <a:ext cx="2724194" cy="662664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7406" y="1164058"/>
            <a:ext cx="4863233" cy="4304111"/>
          </a:xfrm>
        </p:spPr>
        <p:txBody>
          <a:bodyPr/>
          <a:lstStyle>
            <a:lvl1pPr>
              <a:defRPr sz="2600"/>
            </a:lvl1pPr>
            <a:lvl2pPr>
              <a:defRPr sz="23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14021" y="1836564"/>
            <a:ext cx="2724194" cy="3631606"/>
          </a:xfrm>
        </p:spPr>
        <p:txBody>
          <a:bodyPr/>
          <a:lstStyle>
            <a:lvl1pPr marL="0" indent="0">
              <a:buNone/>
              <a:defRPr sz="1100"/>
            </a:lvl1pPr>
            <a:lvl2pPr marL="373042" indent="0">
              <a:buNone/>
              <a:defRPr sz="1000"/>
            </a:lvl2pPr>
            <a:lvl3pPr marL="746085" indent="0">
              <a:buNone/>
              <a:defRPr sz="800"/>
            </a:lvl3pPr>
            <a:lvl4pPr marL="1119126" indent="0">
              <a:buNone/>
              <a:defRPr sz="700"/>
            </a:lvl4pPr>
            <a:lvl5pPr marL="1492168" indent="0">
              <a:buNone/>
              <a:defRPr sz="700"/>
            </a:lvl5pPr>
            <a:lvl6pPr marL="1865210" indent="0">
              <a:buNone/>
              <a:defRPr sz="700"/>
            </a:lvl6pPr>
            <a:lvl7pPr marL="2238252" indent="0">
              <a:buNone/>
              <a:defRPr sz="700"/>
            </a:lvl7pPr>
            <a:lvl8pPr marL="2611295" indent="0">
              <a:buNone/>
              <a:defRPr sz="700"/>
            </a:lvl8pPr>
            <a:lvl9pPr marL="2984336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Нижний колонтитул 4">
            <a:extLst>
              <a:ext uri="{FF2B5EF4-FFF2-40B4-BE49-F238E27FC236}">
                <a16:creationId xmlns:a16="http://schemas.microsoft.com/office/drawing/2014/main" xmlns="" id="{6EA3805E-13B0-0549-95E0-148785229D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695929"/>
            <a:ext cx="2622127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ctr">
              <a:defRPr sz="1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ru-RU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48954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911" y="626815"/>
            <a:ext cx="6783993" cy="711352"/>
          </a:xfrm>
          <a:prstGeom prst="rect">
            <a:avLst/>
          </a:prstGeom>
        </p:spPr>
        <p:txBody>
          <a:bodyPr vert="horz" lIns="74607" tIns="37302" rIns="74607" bIns="37302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14022" y="1428334"/>
            <a:ext cx="7714882" cy="4039841"/>
          </a:xfrm>
          <a:prstGeom prst="rect">
            <a:avLst/>
          </a:prstGeom>
        </p:spPr>
        <p:txBody>
          <a:bodyPr vert="horz" lIns="74607" tIns="37302" rIns="74607" bIns="37302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5934288" y="5673633"/>
            <a:ext cx="1932094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DBEAAEB-758A-4AAD-84ED-67F58590D845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Picture 12">
            <a:extLst>
              <a:ext uri="{FF2B5EF4-FFF2-40B4-BE49-F238E27FC236}">
                <a16:creationId xmlns:a16="http://schemas.microsoft.com/office/drawing/2014/main" xmlns="" id="{8D21E258-BF54-B54A-A071-01F14F81B5D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313685" y="36364"/>
            <a:ext cx="1018203" cy="1012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xmlns="" id="{D4E58F03-9B7A-1049-91D3-7DADAFC00836}"/>
              </a:ext>
            </a:extLst>
          </p:cNvPr>
          <p:cNvSpPr txBox="1">
            <a:spLocks/>
          </p:cNvSpPr>
          <p:nvPr userDrawn="1"/>
        </p:nvSpPr>
        <p:spPr>
          <a:xfrm>
            <a:off x="6658232" y="317980"/>
            <a:ext cx="1470673" cy="339418"/>
          </a:xfrm>
          <a:prstGeom prst="rect">
            <a:avLst/>
          </a:prstGeom>
        </p:spPr>
        <p:txBody>
          <a:bodyPr vert="horz" lIns="74607" tIns="37302" rIns="74607" bIns="37302" rtlCol="0">
            <a:noAutofit/>
          </a:bodyPr>
          <a:lstStyle>
            <a:lvl1pPr marL="279781" indent="-279781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606194" indent="-23315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2pPr>
            <a:lvl3pPr marL="932606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3pPr>
            <a:lvl4pPr marL="1305647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4pPr>
            <a:lvl5pPr marL="1678692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5pPr>
            <a:lvl6pPr marL="2051731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4773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97814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0857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2041"/>
              </a:lnSpc>
              <a:buFont typeface="Arial" panose="020B0604020202020204" pitchFamily="34" charset="0"/>
              <a:buNone/>
            </a:pPr>
            <a:r>
              <a:rPr lang="en-US" sz="12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2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12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ru-RU" sz="12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12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февраля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517A8CAF-D14F-1E45-AA97-20BD3AAC41E8}"/>
              </a:ext>
            </a:extLst>
          </p:cNvPr>
          <p:cNvSpPr txBox="1">
            <a:spLocks/>
          </p:cNvSpPr>
          <p:nvPr userDrawn="1"/>
        </p:nvSpPr>
        <p:spPr>
          <a:xfrm>
            <a:off x="3869846" y="67818"/>
            <a:ext cx="4294257" cy="353539"/>
          </a:xfrm>
          <a:prstGeom prst="rect">
            <a:avLst/>
          </a:prstGeom>
        </p:spPr>
        <p:txBody>
          <a:bodyPr vert="horz" lIns="74607" tIns="37302" rIns="74607" bIns="3730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Международная конференция «Ягоды России 2020»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xmlns="" id="{E2C0BF7F-8A98-3244-BF5A-0D855FD54A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695929"/>
            <a:ext cx="2622127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ctr">
              <a:defRPr sz="10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ru-RU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46526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9" r:id="rId8"/>
    <p:sldLayoutId id="2147483656" r:id="rId9"/>
    <p:sldLayoutId id="2147483657" r:id="rId10"/>
    <p:sldLayoutId id="2147483658" r:id="rId11"/>
    <p:sldLayoutId id="2147483660" r:id="rId12"/>
  </p:sldLayoutIdLst>
  <p:hf hdr="0" dt="0"/>
  <p:txStyles>
    <p:titleStyle>
      <a:lvl1pPr algn="ctr" defTabSz="746085" rtl="0" eaLnBrk="1" latinLnBrk="0" hangingPunct="1">
        <a:spcBef>
          <a:spcPct val="0"/>
        </a:spcBef>
        <a:buNone/>
        <a:defRPr sz="2600" kern="1200">
          <a:solidFill>
            <a:schemeClr val="bg1">
              <a:lumMod val="50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79781" indent="-279781" algn="l" defTabSz="7460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rgbClr val="5F5F5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06194" indent="-233152" algn="l" defTabSz="74608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5F5F5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32606" indent="-186522" algn="l" defTabSz="746085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rgbClr val="5F5F5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05647" indent="-186522" algn="l" defTabSz="746085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rgbClr val="5F5F5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678692" indent="-186522" algn="l" defTabSz="746085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rgbClr val="5F5F5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051731" indent="-186522" algn="l" defTabSz="746085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24773" indent="-186522" algn="l" defTabSz="746085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97814" indent="-186522" algn="l" defTabSz="746085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70857" indent="-186522" algn="l" defTabSz="746085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460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73042" algn="l" defTabSz="7460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46085" algn="l" defTabSz="7460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19126" algn="l" defTabSz="7460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492168" algn="l" defTabSz="7460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65210" algn="l" defTabSz="7460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38252" algn="l" defTabSz="7460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11295" algn="l" defTabSz="7460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84336" algn="l" defTabSz="7460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11.jpe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11.jpe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hyperlink" Target="http://www.korolevagro.ru/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://www.&#1092;&#1088;&#1080;&#1075;&#1086;.&#1088;&#1092;/" TargetMode="External"/><Relationship Id="rId5" Type="http://schemas.openxmlformats.org/officeDocument/2006/relationships/hyperlink" Target="http://www.fitofert.ru/" TargetMode="External"/><Relationship Id="rId4" Type="http://schemas.openxmlformats.org/officeDocument/2006/relationships/hyperlink" Target="http://www.yug-poliv.ru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1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F7E52357-4A85-D641-8CC2-E2902AE3AA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1341" y="1282025"/>
            <a:ext cx="7240532" cy="1840941"/>
          </a:xfrm>
        </p:spPr>
        <p:txBody>
          <a:bodyPr>
            <a:normAutofit/>
          </a:bodyPr>
          <a:lstStyle/>
          <a:p>
            <a:r>
              <a:rPr lang="ru-RU" sz="276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«Успешные комплексные проекты закладки плантаций садовой земляники в Татарстане и Тверской области»</a:t>
            </a:r>
            <a:endParaRPr lang="ru-RU" sz="276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Подзаголовок 7">
            <a:extLst>
              <a:ext uri="{FF2B5EF4-FFF2-40B4-BE49-F238E27FC236}">
                <a16:creationId xmlns:a16="http://schemas.microsoft.com/office/drawing/2014/main" xmlns="" id="{ADEA073E-18A5-F94C-A28F-B0E184FB3B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1339" y="3140420"/>
            <a:ext cx="6946677" cy="962542"/>
          </a:xfrm>
        </p:spPr>
        <p:txBody>
          <a:bodyPr/>
          <a:lstStyle/>
          <a:p>
            <a:r>
              <a:rPr lang="ru-RU" sz="2365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Крючков Владимир Викторович</a:t>
            </a:r>
          </a:p>
          <a:p>
            <a:r>
              <a:rPr lang="ru-RU" sz="2365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Коммерческий директор</a:t>
            </a:r>
            <a:endParaRPr lang="ru-RU" sz="2365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26C316C9-6F3A-974F-A6FA-ABC1898DD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pPr/>
              <a:t>1</a:t>
            </a:fld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8796" y="4678582"/>
            <a:ext cx="1637381" cy="974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376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10</a:t>
            </a:fld>
            <a:endParaRPr lang="ru-RU" b="0" dirty="0"/>
          </a:p>
        </p:txBody>
      </p:sp>
      <p:sp>
        <p:nvSpPr>
          <p:cNvPr id="15" name="TextBox 14"/>
          <p:cNvSpPr txBox="1"/>
          <p:nvPr/>
        </p:nvSpPr>
        <p:spPr>
          <a:xfrm>
            <a:off x="1141245" y="5721976"/>
            <a:ext cx="6500585" cy="229221"/>
          </a:xfrm>
          <a:prstGeom prst="rect">
            <a:avLst/>
          </a:prstGeom>
          <a:noFill/>
        </p:spPr>
        <p:txBody>
          <a:bodyPr wrap="square" lIns="74607" tIns="37302" rIns="74607" bIns="37302" rtlCol="0">
            <a:spAutoFit/>
          </a:bodyPr>
          <a:lstStyle/>
          <a:p>
            <a:pPr>
              <a:lnSpc>
                <a:spcPts val="1224"/>
              </a:lnSpc>
            </a:pPr>
            <a:r>
              <a:rPr lang="ru-RU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«Успешные комплексные проекты закладки плантаций садовой земляники в Татарстане и Тверской области»</a:t>
            </a:r>
            <a:endParaRPr lang="ru-RU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5834" y="5460301"/>
            <a:ext cx="716584" cy="42666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61641" y="482856"/>
            <a:ext cx="49504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Растворный узел </a:t>
            </a:r>
            <a:r>
              <a:rPr lang="ru-RU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Агроджет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endParaRPr lang="en-US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производство ЮГПОЛИВ КОРОЛЕВ АГРО)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Текст 17"/>
          <p:cNvSpPr txBox="1">
            <a:spLocks/>
          </p:cNvSpPr>
          <p:nvPr/>
        </p:nvSpPr>
        <p:spPr>
          <a:xfrm>
            <a:off x="179760" y="1260500"/>
            <a:ext cx="3816672" cy="4248472"/>
          </a:xfrm>
          <a:prstGeom prst="rect">
            <a:avLst/>
          </a:prstGeom>
        </p:spPr>
        <p:txBody>
          <a:bodyPr>
            <a:noAutofit/>
          </a:bodyPr>
          <a:lstStyle>
            <a:lvl1pPr marL="279781" indent="-279781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rgbClr val="5F5F5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6194" indent="-23315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5F5F5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32606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F5F5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05647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>
                <a:solidFill>
                  <a:srgbClr val="5F5F5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678692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rgbClr val="5F5F5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051731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4773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97814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0857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fontAlgn="base">
              <a:spcBef>
                <a:spcPct val="0"/>
              </a:spcBef>
              <a:spcAft>
                <a:spcPct val="0"/>
              </a:spcAft>
              <a:buNone/>
              <a:tabLst>
                <a:tab pos="457200" algn="l"/>
              </a:tabLst>
            </a:pPr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ОСНОВНЫЕ ЗАДАЧИ</a:t>
            </a:r>
            <a:endParaRPr lang="en-US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0" algn="ctr" defTabSz="914400" fontAlgn="base">
              <a:spcBef>
                <a:spcPct val="0"/>
              </a:spcBef>
              <a:spcAft>
                <a:spcPct val="0"/>
              </a:spcAft>
              <a:buNone/>
              <a:tabLst>
                <a:tab pos="457200" algn="l"/>
              </a:tabLst>
            </a:pPr>
            <a:endParaRPr lang="ru-RU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Предварительная подготовка питательных растворов в зависимости от культуры и фазы роста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Возможность автоматического контроля, учет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и корректировки EC и </a:t>
            </a:r>
            <a:r>
              <a:rPr lang="ru-RU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pH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питательного раствора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Программирование:</a:t>
            </a:r>
          </a:p>
          <a:p>
            <a:pPr lvl="1" defTabSz="9144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рецепта питательного раствора  </a:t>
            </a:r>
            <a:endParaRPr lang="en-US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1" defTabSz="9144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времени  полива в течение суток, </a:t>
            </a:r>
          </a:p>
          <a:p>
            <a:pPr lvl="1" defTabSz="9144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интервала между поливами, </a:t>
            </a:r>
          </a:p>
          <a:p>
            <a:pPr lvl="1" defTabSz="9144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дозировки и длительности полива</a:t>
            </a:r>
          </a:p>
          <a:p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 t="10765" b="10765"/>
          <a:stretch>
            <a:fillRect/>
          </a:stretch>
        </p:blipFill>
        <p:spPr bwMode="auto">
          <a:xfrm>
            <a:off x="4236853" y="1336118"/>
            <a:ext cx="1991460" cy="20966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5" cstate="print"/>
          <a:stretch>
            <a:fillRect/>
          </a:stretch>
        </p:blipFill>
        <p:spPr bwMode="auto">
          <a:xfrm rot="600640">
            <a:off x="6326497" y="1273260"/>
            <a:ext cx="1597121" cy="20966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97503">
            <a:off x="6362984" y="3548021"/>
            <a:ext cx="1597121" cy="20322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68192" y="3564756"/>
            <a:ext cx="1989981" cy="20322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992368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11</a:t>
            </a:fld>
            <a:endParaRPr lang="ru-RU" b="0" dirty="0"/>
          </a:p>
        </p:txBody>
      </p:sp>
      <p:sp>
        <p:nvSpPr>
          <p:cNvPr id="15" name="TextBox 14"/>
          <p:cNvSpPr txBox="1"/>
          <p:nvPr/>
        </p:nvSpPr>
        <p:spPr>
          <a:xfrm>
            <a:off x="1141245" y="5721976"/>
            <a:ext cx="6500585" cy="229221"/>
          </a:xfrm>
          <a:prstGeom prst="rect">
            <a:avLst/>
          </a:prstGeom>
          <a:noFill/>
        </p:spPr>
        <p:txBody>
          <a:bodyPr wrap="square" lIns="74607" tIns="37302" rIns="74607" bIns="37302" rtlCol="0">
            <a:spAutoFit/>
          </a:bodyPr>
          <a:lstStyle/>
          <a:p>
            <a:pPr>
              <a:lnSpc>
                <a:spcPts val="1224"/>
              </a:lnSpc>
            </a:pPr>
            <a:r>
              <a:rPr lang="ru-RU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«Успешные комплексные проекты закладки плантаций садовой земляники в Татарстане и Тверской области»</a:t>
            </a:r>
            <a:endParaRPr lang="ru-RU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5834" y="5460301"/>
            <a:ext cx="716584" cy="42666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415464" y="612428"/>
            <a:ext cx="57606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Растворный узел </a:t>
            </a:r>
            <a:r>
              <a:rPr lang="ru-RU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Агроджет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endParaRPr lang="ru-RU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(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производство ЮГПОЛИВ КОРОЛЕВ АГРО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286276" y="1391488"/>
            <a:ext cx="4213964" cy="4044642"/>
          </a:xfrm>
        </p:spPr>
        <p:txBody>
          <a:bodyPr>
            <a:normAutofit fontScale="92500" lnSpcReduction="10000"/>
          </a:bodyPr>
          <a:lstStyle/>
          <a:p>
            <a:pPr algn="ctr">
              <a:lnSpc>
                <a:spcPct val="120000"/>
              </a:lnSpc>
              <a:buNone/>
            </a:pP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</a:t>
            </a:r>
            <a:r>
              <a:rPr lang="ru-RU" sz="1300" b="1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Контролер </a:t>
            </a:r>
            <a:r>
              <a:rPr lang="ru-RU" sz="1300" b="1" dirty="0" err="1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Gallileo</a:t>
            </a:r>
            <a:r>
              <a:rPr lang="ru-RU" sz="1300" b="1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en-US" sz="1300" b="1" dirty="0" smtClean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>
              <a:lnSpc>
                <a:spcPct val="120000"/>
              </a:lnSpc>
              <a:buNone/>
            </a:pPr>
            <a:r>
              <a:rPr lang="ru-RU" sz="1300" b="1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(производства </a:t>
            </a:r>
            <a:r>
              <a:rPr lang="ru-RU" sz="1300" b="1" dirty="0" err="1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Galcon</a:t>
            </a:r>
            <a:r>
              <a:rPr lang="ru-RU" sz="1300" b="1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Израиль)</a:t>
            </a:r>
            <a:endParaRPr lang="en-US" sz="1300" b="1" dirty="0" smtClean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>
              <a:lnSpc>
                <a:spcPct val="120000"/>
              </a:lnSpc>
              <a:buNone/>
            </a:pPr>
            <a:endParaRPr lang="ru-RU" sz="1200" b="1" dirty="0" smtClean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>
              <a:lnSpc>
                <a:spcPct val="120000"/>
              </a:lnSpc>
            </a:pPr>
            <a:r>
              <a:rPr lang="ru-RU" sz="12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Включение насоса подачи воды и системного насоса осуществляется в автоматическом режиме.</a:t>
            </a:r>
          </a:p>
          <a:p>
            <a:pPr lvl="0">
              <a:lnSpc>
                <a:spcPct val="120000"/>
              </a:lnSpc>
            </a:pPr>
            <a:r>
              <a:rPr lang="ru-RU" sz="12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Жидкие удобрения из маточных баков удобрений, поступают к дозирующим каналам растворного узла и дозируются в необходимом количестве автоматически . </a:t>
            </a:r>
          </a:p>
          <a:p>
            <a:pPr lvl="0">
              <a:lnSpc>
                <a:spcPct val="120000"/>
              </a:lnSpc>
            </a:pPr>
            <a:r>
              <a:rPr lang="ru-RU" sz="12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Контроллер полива может быть подключен к ПК оператора, и дает возможность управлять поливной установкой из операторской, сохранять отображать данные о поливе, и строить графики на основании измеренных величин.</a:t>
            </a:r>
          </a:p>
          <a:p>
            <a:pPr lvl="0">
              <a:lnSpc>
                <a:spcPct val="120000"/>
              </a:lnSpc>
            </a:pPr>
            <a:r>
              <a:rPr lang="ru-RU" sz="12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Установка стратегии полива осуществляется на русском языке как с контроллера полива, так и с ПК оператора, что облегчает процесс обучения и делает работу на оборудовании простой и понятной. </a:t>
            </a:r>
          </a:p>
          <a:p>
            <a:pPr>
              <a:lnSpc>
                <a:spcPct val="120000"/>
              </a:lnSpc>
            </a:pPr>
            <a:r>
              <a:rPr lang="ru-RU" sz="12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 Управление клапанами полив может осуществляться как по проводам, так и через </a:t>
            </a:r>
            <a:r>
              <a:rPr lang="ru-RU" sz="1200" dirty="0" err="1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радиосингалы</a:t>
            </a:r>
            <a:endParaRPr lang="ru-RU" sz="1200" dirty="0" smtClean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None/>
            </a:pPr>
            <a:endParaRPr lang="ru-RU" sz="1000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7" name="Содержимое 7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1" y="1500181"/>
            <a:ext cx="3005249" cy="2182556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5" cstate="print"/>
          <a:srcRect l="3972" t="5416" r="12750" b="16790"/>
          <a:stretch>
            <a:fillRect/>
          </a:stretch>
        </p:blipFill>
        <p:spPr bwMode="auto">
          <a:xfrm>
            <a:off x="4860031" y="3866835"/>
            <a:ext cx="3005249" cy="1593466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15491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12</a:t>
            </a:fld>
            <a:endParaRPr lang="ru-RU" b="0" dirty="0"/>
          </a:p>
        </p:txBody>
      </p:sp>
      <p:sp>
        <p:nvSpPr>
          <p:cNvPr id="15" name="TextBox 14"/>
          <p:cNvSpPr txBox="1"/>
          <p:nvPr/>
        </p:nvSpPr>
        <p:spPr>
          <a:xfrm>
            <a:off x="1141245" y="5721976"/>
            <a:ext cx="6500585" cy="229221"/>
          </a:xfrm>
          <a:prstGeom prst="rect">
            <a:avLst/>
          </a:prstGeom>
          <a:noFill/>
        </p:spPr>
        <p:txBody>
          <a:bodyPr wrap="square" lIns="74607" tIns="37302" rIns="74607" bIns="37302" rtlCol="0">
            <a:spAutoFit/>
          </a:bodyPr>
          <a:lstStyle/>
          <a:p>
            <a:pPr>
              <a:lnSpc>
                <a:spcPts val="1224"/>
              </a:lnSpc>
            </a:pPr>
            <a:r>
              <a:rPr lang="ru-RU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«Успешные комплексные проекты закладки плантаций садовой земляники в Татарстане и Тверской области»</a:t>
            </a:r>
            <a:endParaRPr lang="ru-RU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5834" y="5460301"/>
            <a:ext cx="716584" cy="42666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700040" y="612428"/>
            <a:ext cx="29523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Планировка участка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одержимое 4"/>
          <p:cNvSpPr>
            <a:spLocks noGrp="1"/>
          </p:cNvSpPr>
          <p:nvPr>
            <p:ph sz="half" idx="2"/>
          </p:nvPr>
        </p:nvSpPr>
        <p:spPr>
          <a:xfrm>
            <a:off x="5076304" y="1332508"/>
            <a:ext cx="2808312" cy="386081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ru-RU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Осенью 2018 года была проведена раскорчевка мелколесья.</a:t>
            </a:r>
          </a:p>
          <a:p>
            <a:r>
              <a:rPr lang="ru-RU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Весной 2019 года производилась подготовка почвы</a:t>
            </a:r>
          </a:p>
          <a:p>
            <a:r>
              <a:rPr lang="ru-RU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Выборка корней</a:t>
            </a:r>
          </a:p>
          <a:p>
            <a:r>
              <a:rPr lang="ru-RU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Вспашка, культивирование, </a:t>
            </a:r>
            <a:r>
              <a:rPr lang="ru-RU" sz="1800" smtClean="0">
                <a:latin typeface="Tahoma" pitchFamily="34" charset="0"/>
                <a:ea typeface="Tahoma" pitchFamily="34" charset="0"/>
                <a:cs typeface="Tahoma" pitchFamily="34" charset="0"/>
              </a:rPr>
              <a:t>дискование</a:t>
            </a:r>
            <a:endParaRPr lang="ru-RU" sz="18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Внесение удобрений в почву</a:t>
            </a:r>
          </a:p>
          <a:p>
            <a:endParaRPr lang="ru-RU" sz="1600" dirty="0"/>
          </a:p>
        </p:txBody>
      </p:sp>
      <p:pic>
        <p:nvPicPr>
          <p:cNvPr id="7" name="Рисунок 1" descr="C:\Users\User\Desktop\Работа\юг-полив\Предприятия\калязин\Фото 12.04.1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5834" y="1260500"/>
            <a:ext cx="4608761" cy="38670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1922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13</a:t>
            </a:fld>
            <a:endParaRPr lang="ru-RU" b="0" dirty="0"/>
          </a:p>
        </p:txBody>
      </p:sp>
      <p:sp>
        <p:nvSpPr>
          <p:cNvPr id="15" name="TextBox 14"/>
          <p:cNvSpPr txBox="1"/>
          <p:nvPr/>
        </p:nvSpPr>
        <p:spPr>
          <a:xfrm>
            <a:off x="1141245" y="5721976"/>
            <a:ext cx="6500585" cy="229221"/>
          </a:xfrm>
          <a:prstGeom prst="rect">
            <a:avLst/>
          </a:prstGeom>
          <a:noFill/>
        </p:spPr>
        <p:txBody>
          <a:bodyPr wrap="square" lIns="74607" tIns="37302" rIns="74607" bIns="37302" rtlCol="0">
            <a:spAutoFit/>
          </a:bodyPr>
          <a:lstStyle/>
          <a:p>
            <a:pPr>
              <a:lnSpc>
                <a:spcPts val="1224"/>
              </a:lnSpc>
            </a:pPr>
            <a:r>
              <a:rPr lang="ru-RU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«Успешные комплексные проекты закладки плантаций садовой земляники в Татарстане и Тверской области»</a:t>
            </a:r>
            <a:endParaRPr lang="ru-RU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5834" y="5460301"/>
            <a:ext cx="716584" cy="42666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63936" y="396404"/>
            <a:ext cx="46623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Технология посадки и выбор посадочного материала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одержимое 6"/>
          <p:cNvSpPr>
            <a:spLocks noGrp="1"/>
          </p:cNvSpPr>
          <p:nvPr>
            <p:ph sz="half" idx="1"/>
          </p:nvPr>
        </p:nvSpPr>
        <p:spPr>
          <a:xfrm>
            <a:off x="179760" y="1044476"/>
            <a:ext cx="3384376" cy="4151457"/>
          </a:xfrm>
        </p:spPr>
        <p:txBody>
          <a:bodyPr>
            <a:noAutofit/>
          </a:bodyPr>
          <a:lstStyle/>
          <a:p>
            <a:pPr indent="450215" algn="just">
              <a:spcAft>
                <a:spcPts val="800"/>
              </a:spcAft>
            </a:pPr>
            <a:r>
              <a:rPr lang="ru-RU" sz="13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Почва участка по мех. составу тяжелосуглинистая с показаниями рН=6,7 и ЕС=0,07 мСм. </a:t>
            </a: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13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Выращивать землянику было решено на не высоких 12-15 см гребнях с использованием мульчирующей пленки. </a:t>
            </a: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13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Схема посадки двух строчная с расстоянием между растениями 30 см и между строками 25 см.</a:t>
            </a: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13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Основными сортами для выращивания были выбраны ремонтантные </a:t>
            </a:r>
            <a:r>
              <a:rPr lang="ru-RU" sz="13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Сан Андреас </a:t>
            </a:r>
            <a:r>
              <a:rPr lang="ru-RU" sz="13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и </a:t>
            </a:r>
            <a:r>
              <a:rPr lang="ru-RU" sz="13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Альбион</a:t>
            </a:r>
            <a:r>
              <a:rPr lang="ru-RU" sz="13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, традиционный </a:t>
            </a:r>
            <a:r>
              <a:rPr lang="ru-RU" sz="13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Румба</a:t>
            </a:r>
            <a:r>
              <a:rPr lang="ru-RU" sz="13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 Так же для испытания были посажены </a:t>
            </a:r>
            <a:r>
              <a:rPr lang="ru-RU" sz="13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Портола</a:t>
            </a:r>
            <a:r>
              <a:rPr lang="ru-RU" sz="13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и </a:t>
            </a:r>
            <a:r>
              <a:rPr lang="ru-RU" sz="13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Флоренс</a:t>
            </a:r>
            <a:r>
              <a:rPr lang="ru-RU" sz="13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 Весь посадочный материал был </a:t>
            </a:r>
            <a:r>
              <a:rPr lang="ru-RU" sz="13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фриго</a:t>
            </a:r>
            <a:r>
              <a:rPr lang="ru-RU" sz="13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категории А+ и приобретался                       </a:t>
            </a:r>
            <a:r>
              <a:rPr lang="ru-RU" sz="13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 КФХ «Шуйская Ягода».</a:t>
            </a:r>
          </a:p>
          <a:p>
            <a:endParaRPr lang="ru-RU" sz="1400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745015">
            <a:off x="6031640" y="2879639"/>
            <a:ext cx="1991007" cy="1130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679910">
            <a:off x="6018120" y="1141302"/>
            <a:ext cx="2113042" cy="1097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6" cstate="print"/>
          <a:srcRect l="3325" r="5675"/>
          <a:stretch/>
        </p:blipFill>
        <p:spPr bwMode="auto">
          <a:xfrm>
            <a:off x="5994521" y="4454916"/>
            <a:ext cx="2160241" cy="1050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076" t="3137" r="36505" b="6749"/>
          <a:stretch>
            <a:fillRect/>
          </a:stretch>
        </p:blipFill>
        <p:spPr bwMode="auto">
          <a:xfrm>
            <a:off x="3685355" y="1655341"/>
            <a:ext cx="2225253" cy="357882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6247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14</a:t>
            </a:fld>
            <a:endParaRPr lang="ru-RU" b="0" dirty="0"/>
          </a:p>
        </p:txBody>
      </p:sp>
      <p:sp>
        <p:nvSpPr>
          <p:cNvPr id="15" name="TextBox 14"/>
          <p:cNvSpPr txBox="1"/>
          <p:nvPr/>
        </p:nvSpPr>
        <p:spPr>
          <a:xfrm>
            <a:off x="1141245" y="5721976"/>
            <a:ext cx="6500585" cy="229221"/>
          </a:xfrm>
          <a:prstGeom prst="rect">
            <a:avLst/>
          </a:prstGeom>
          <a:noFill/>
        </p:spPr>
        <p:txBody>
          <a:bodyPr wrap="square" lIns="74607" tIns="37302" rIns="74607" bIns="37302" rtlCol="0">
            <a:spAutoFit/>
          </a:bodyPr>
          <a:lstStyle/>
          <a:p>
            <a:pPr>
              <a:lnSpc>
                <a:spcPts val="1224"/>
              </a:lnSpc>
            </a:pPr>
            <a:r>
              <a:rPr lang="ru-RU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«Успешные комплексные проекты закладки плантаций садовой земляники в Татарстане и Тверской области»</a:t>
            </a:r>
            <a:endParaRPr lang="ru-RU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5834" y="5460301"/>
            <a:ext cx="716584" cy="42666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63936" y="324396"/>
            <a:ext cx="51845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системы питания и защиты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одержимое 6"/>
          <p:cNvSpPr>
            <a:spLocks noGrp="1"/>
          </p:cNvSpPr>
          <p:nvPr>
            <p:ph sz="half" idx="1"/>
          </p:nvPr>
        </p:nvSpPr>
        <p:spPr>
          <a:xfrm>
            <a:off x="251768" y="900460"/>
            <a:ext cx="2952328" cy="4444491"/>
          </a:xfrm>
        </p:spPr>
        <p:txBody>
          <a:bodyPr>
            <a:normAutofit fontScale="62500" lnSpcReduction="20000"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</a:rPr>
              <a:t>Почва участка по механическому составу тяжелосуглинистая с показаниями рН=6,7 и ЕС=0,07 мСм. </a:t>
            </a: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</a:rPr>
              <a:t>Были разработаны программы основного внесения в почву</a:t>
            </a: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</a:rPr>
              <a:t>Программа </a:t>
            </a:r>
            <a:r>
              <a:rPr lang="ru-RU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</a:rPr>
              <a:t>фертигации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</a:rPr>
              <a:t> на базе растворного узла </a:t>
            </a:r>
            <a:r>
              <a:rPr lang="ru-RU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</a:rPr>
              <a:t>АгроДжет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</a:rPr>
              <a:t> </a:t>
            </a:r>
            <a:endParaRPr lang="ru-RU" b="1" dirty="0" smtClean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</a:rPr>
              <a:t>Программы листовой обработки с использованием быстрорастворимых удобрений и биостимуляторов  </a:t>
            </a:r>
            <a:r>
              <a:rPr lang="ru-RU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</a:rPr>
              <a:t>ФитоФерт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</a:rPr>
              <a:t> </a:t>
            </a: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</a:rPr>
              <a:t>Программа защиты</a:t>
            </a:r>
          </a:p>
          <a:p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128" y="953248"/>
            <a:ext cx="2691864" cy="23954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240" y="2484636"/>
            <a:ext cx="3263002" cy="30251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11749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15</a:t>
            </a:fld>
            <a:endParaRPr lang="ru-RU" b="0" dirty="0"/>
          </a:p>
        </p:txBody>
      </p:sp>
      <p:sp>
        <p:nvSpPr>
          <p:cNvPr id="15" name="TextBox 14"/>
          <p:cNvSpPr txBox="1"/>
          <p:nvPr/>
        </p:nvSpPr>
        <p:spPr>
          <a:xfrm>
            <a:off x="1141245" y="5703906"/>
            <a:ext cx="6500585" cy="229221"/>
          </a:xfrm>
          <a:prstGeom prst="rect">
            <a:avLst/>
          </a:prstGeom>
          <a:noFill/>
        </p:spPr>
        <p:txBody>
          <a:bodyPr wrap="square" lIns="74607" tIns="37302" rIns="74607" bIns="37302" rtlCol="0">
            <a:spAutoFit/>
          </a:bodyPr>
          <a:lstStyle/>
          <a:p>
            <a:pPr>
              <a:lnSpc>
                <a:spcPts val="1224"/>
              </a:lnSpc>
            </a:pPr>
            <a:r>
              <a:rPr lang="ru-RU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«Успешные комплексные проекты закладки плантаций садовой земляники в Татарстане и Тверской области»</a:t>
            </a:r>
            <a:endParaRPr lang="ru-RU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5834" y="5460301"/>
            <a:ext cx="716584" cy="426663"/>
          </a:xfrm>
          <a:prstGeom prst="rect">
            <a:avLst/>
          </a:prstGeom>
        </p:spPr>
      </p:pic>
      <p:sp>
        <p:nvSpPr>
          <p:cNvPr id="6" name="Заголовок 8"/>
          <p:cNvSpPr>
            <a:spLocks noGrp="1"/>
          </p:cNvSpPr>
          <p:nvPr>
            <p:ph type="title"/>
          </p:nvPr>
        </p:nvSpPr>
        <p:spPr>
          <a:xfrm>
            <a:off x="2484016" y="396404"/>
            <a:ext cx="3312616" cy="61560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Tahoma" pitchFamily="34" charset="0"/>
              </a:rPr>
              <a:t>Агросопровождение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Содержимое 4"/>
          <p:cNvSpPr>
            <a:spLocks noGrp="1"/>
          </p:cNvSpPr>
          <p:nvPr>
            <p:ph sz="half" idx="1"/>
          </p:nvPr>
        </p:nvSpPr>
        <p:spPr>
          <a:xfrm>
            <a:off x="395784" y="972468"/>
            <a:ext cx="3886200" cy="4065622"/>
          </a:xfrm>
        </p:spPr>
        <p:txBody>
          <a:bodyPr>
            <a:noAutofit/>
          </a:bodyPr>
          <a:lstStyle/>
          <a:p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Высадка рассады – первая декада июня 2019 года</a:t>
            </a:r>
          </a:p>
          <a:p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Практически сразу же после окончания посадки начались ежедневные затяжные дожди, которые шли в течении трёх недель. ЕС почвы опустился до 0,02 </a:t>
            </a:r>
            <a:r>
              <a:rPr lang="en-US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mSm</a:t>
            </a:r>
            <a:endParaRPr lang="ru-RU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Во время дождей, чтобы поддержать уровень питательных элементов в почве, было решено применить малообъёмные поливы с добавлением концентрированного раствора (ЕС раствора = 4 </a:t>
            </a:r>
            <a:r>
              <a:rPr lang="en-US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mSm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 комплекса элементов питания. </a:t>
            </a:r>
          </a:p>
          <a:p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Данная операция возможна только при использовании растворного узла </a:t>
            </a:r>
            <a:r>
              <a:rPr lang="ru-RU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Агроджет</a:t>
            </a:r>
            <a:endParaRPr lang="ru-RU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8" name="Рисунок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398" t="20270" r="36343" b="19196"/>
          <a:stretch>
            <a:fillRect/>
          </a:stretch>
        </p:blipFill>
        <p:spPr bwMode="auto">
          <a:xfrm>
            <a:off x="4546307" y="1228030"/>
            <a:ext cx="3361051" cy="41963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478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16</a:t>
            </a:fld>
            <a:endParaRPr lang="ru-RU" b="0" dirty="0"/>
          </a:p>
        </p:txBody>
      </p:sp>
      <p:sp>
        <p:nvSpPr>
          <p:cNvPr id="15" name="TextBox 14"/>
          <p:cNvSpPr txBox="1"/>
          <p:nvPr/>
        </p:nvSpPr>
        <p:spPr>
          <a:xfrm>
            <a:off x="1141245" y="5721976"/>
            <a:ext cx="6500585" cy="229221"/>
          </a:xfrm>
          <a:prstGeom prst="rect">
            <a:avLst/>
          </a:prstGeom>
          <a:noFill/>
        </p:spPr>
        <p:txBody>
          <a:bodyPr wrap="square" lIns="74607" tIns="37302" rIns="74607" bIns="37302" rtlCol="0">
            <a:spAutoFit/>
          </a:bodyPr>
          <a:lstStyle/>
          <a:p>
            <a:pPr>
              <a:lnSpc>
                <a:spcPts val="1224"/>
              </a:lnSpc>
            </a:pPr>
            <a:r>
              <a:rPr lang="ru-RU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«Успешные комплексные проекты закладки плантаций садовой земляники в Татарстане и Тверской области»</a:t>
            </a:r>
            <a:endParaRPr lang="ru-RU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5834" y="5460301"/>
            <a:ext cx="716584" cy="426663"/>
          </a:xfrm>
          <a:prstGeom prst="rect">
            <a:avLst/>
          </a:prstGeom>
        </p:spPr>
      </p:pic>
      <p:sp>
        <p:nvSpPr>
          <p:cNvPr id="6" name="Заголовок 8"/>
          <p:cNvSpPr>
            <a:spLocks noGrp="1"/>
          </p:cNvSpPr>
          <p:nvPr>
            <p:ph type="title"/>
          </p:nvPr>
        </p:nvSpPr>
        <p:spPr>
          <a:xfrm>
            <a:off x="2484016" y="612428"/>
            <a:ext cx="3312616" cy="61560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Tahoma" pitchFamily="34" charset="0"/>
              </a:rPr>
              <a:t>Агросопровождение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Содержимое 4"/>
          <p:cNvSpPr>
            <a:spLocks noGrp="1"/>
          </p:cNvSpPr>
          <p:nvPr>
            <p:ph sz="half" idx="1"/>
          </p:nvPr>
        </p:nvSpPr>
        <p:spPr>
          <a:xfrm>
            <a:off x="431097" y="1378795"/>
            <a:ext cx="3853119" cy="3770137"/>
          </a:xfrm>
        </p:spPr>
        <p:txBody>
          <a:bodyPr>
            <a:noAutofit/>
          </a:bodyPr>
          <a:lstStyle/>
          <a:p>
            <a:r>
              <a:rPr lang="ru-RU" sz="1600" dirty="0" smtClean="0"/>
              <a:t>Данная стратегия </a:t>
            </a:r>
            <a:r>
              <a:rPr lang="ru-RU" sz="1600" dirty="0" err="1" smtClean="0"/>
              <a:t>подкомрки</a:t>
            </a:r>
            <a:r>
              <a:rPr lang="ru-RU" sz="1600" dirty="0" smtClean="0"/>
              <a:t> </a:t>
            </a:r>
            <a:r>
              <a:rPr lang="ru-RU" sz="1600" dirty="0" smtClean="0">
                <a:ea typeface="Calibri" panose="020F0502020204030204" pitchFamily="34" charset="0"/>
              </a:rPr>
              <a:t> позволила растениям поддерживать метаболизм и быстро восстановить свою ростовую активность сразу же после окончания дождей.</a:t>
            </a:r>
          </a:p>
          <a:p>
            <a:r>
              <a:rPr lang="ru-RU" sz="1600" dirty="0" smtClean="0">
                <a:ea typeface="Calibri" panose="020F0502020204030204" pitchFamily="34" charset="0"/>
              </a:rPr>
              <a:t>14 июля через 4 дня после окончания дождей</a:t>
            </a:r>
          </a:p>
          <a:p>
            <a:r>
              <a:rPr lang="ru-RU" sz="1600" dirty="0" smtClean="0">
                <a:ea typeface="Calibri" panose="020F0502020204030204" pitchFamily="34" charset="0"/>
              </a:rPr>
              <a:t>При установлении благоприятной погоды </a:t>
            </a:r>
            <a:r>
              <a:rPr lang="ru-RU" sz="1600" dirty="0" err="1" smtClean="0">
                <a:ea typeface="Calibri" panose="020F0502020204030204" pitchFamily="34" charset="0"/>
              </a:rPr>
              <a:t>фертигация</a:t>
            </a:r>
            <a:r>
              <a:rPr lang="ru-RU" sz="1600" dirty="0" smtClean="0">
                <a:ea typeface="Calibri" panose="020F0502020204030204" pitchFamily="34" charset="0"/>
              </a:rPr>
              <a:t> пошла по графику, 2 раза в сутки утром в 8:00 и вечером в 18:00. Показатели почвы держались на уровне рН=5,5-5,7 ЕС=0,8-0,9 </a:t>
            </a:r>
            <a:r>
              <a:rPr lang="en-US" sz="1600" dirty="0" err="1" smtClean="0">
                <a:ea typeface="Calibri" panose="020F0502020204030204" pitchFamily="34" charset="0"/>
              </a:rPr>
              <a:t>mSm</a:t>
            </a:r>
            <a:r>
              <a:rPr lang="ru-RU" sz="1600" dirty="0" smtClean="0">
                <a:ea typeface="Calibri" panose="020F0502020204030204" pitchFamily="34" charset="0"/>
              </a:rPr>
              <a:t>.</a:t>
            </a:r>
            <a:endParaRPr lang="ru-RU" sz="1600" dirty="0" smtClean="0"/>
          </a:p>
          <a:p>
            <a:endParaRPr lang="ru-RU" sz="1600" dirty="0"/>
          </a:p>
        </p:txBody>
      </p:sp>
      <p:pic>
        <p:nvPicPr>
          <p:cNvPr id="8" name="Рисунок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076" t="3992" r="36185" b="7603"/>
          <a:stretch>
            <a:fillRect/>
          </a:stretch>
        </p:blipFill>
        <p:spPr bwMode="auto">
          <a:xfrm>
            <a:off x="4941177" y="1188492"/>
            <a:ext cx="2736056" cy="43897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4030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17</a:t>
            </a:fld>
            <a:endParaRPr lang="ru-RU" b="0" dirty="0"/>
          </a:p>
        </p:txBody>
      </p:sp>
      <p:sp>
        <p:nvSpPr>
          <p:cNvPr id="15" name="TextBox 14"/>
          <p:cNvSpPr txBox="1"/>
          <p:nvPr/>
        </p:nvSpPr>
        <p:spPr>
          <a:xfrm>
            <a:off x="1141245" y="5721976"/>
            <a:ext cx="6500585" cy="229221"/>
          </a:xfrm>
          <a:prstGeom prst="rect">
            <a:avLst/>
          </a:prstGeom>
          <a:noFill/>
        </p:spPr>
        <p:txBody>
          <a:bodyPr wrap="square" lIns="74607" tIns="37302" rIns="74607" bIns="37302" rtlCol="0">
            <a:spAutoFit/>
          </a:bodyPr>
          <a:lstStyle/>
          <a:p>
            <a:pPr>
              <a:lnSpc>
                <a:spcPts val="1224"/>
              </a:lnSpc>
            </a:pPr>
            <a:r>
              <a:rPr lang="ru-RU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«Успешные комплексные проекты закладки плантаций садовой земляники в Татарстане и Тверской области»</a:t>
            </a:r>
            <a:endParaRPr lang="ru-RU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5834" y="5460301"/>
            <a:ext cx="716584" cy="426663"/>
          </a:xfrm>
          <a:prstGeom prst="rect">
            <a:avLst/>
          </a:prstGeom>
        </p:spPr>
      </p:pic>
      <p:sp>
        <p:nvSpPr>
          <p:cNvPr id="6" name="Заголовок 8"/>
          <p:cNvSpPr>
            <a:spLocks noGrp="1"/>
          </p:cNvSpPr>
          <p:nvPr>
            <p:ph type="title"/>
          </p:nvPr>
        </p:nvSpPr>
        <p:spPr>
          <a:xfrm>
            <a:off x="2484016" y="612428"/>
            <a:ext cx="3312616" cy="61560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Tahoma" pitchFamily="34" charset="0"/>
              </a:rPr>
              <a:t>Агросопровождение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Содержимое 4"/>
          <p:cNvSpPr>
            <a:spLocks noGrp="1"/>
          </p:cNvSpPr>
          <p:nvPr>
            <p:ph sz="half" idx="1"/>
          </p:nvPr>
        </p:nvSpPr>
        <p:spPr>
          <a:xfrm>
            <a:off x="540916" y="1228030"/>
            <a:ext cx="3886200" cy="2002265"/>
          </a:xfrm>
        </p:spPr>
        <p:txBody>
          <a:bodyPr>
            <a:normAutofit/>
          </a:bodyPr>
          <a:lstStyle/>
          <a:p>
            <a:r>
              <a:rPr lang="ru-RU" sz="1600" dirty="0" smtClean="0">
                <a:ea typeface="Calibri" panose="020F0502020204030204" pitchFamily="34" charset="0"/>
              </a:rPr>
              <a:t>2 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</a:rPr>
              <a:t>августа</a:t>
            </a:r>
            <a:r>
              <a:rPr lang="ru-RU" sz="1600" dirty="0" smtClean="0">
                <a:ea typeface="Calibri" panose="020F0502020204030204" pitchFamily="34" charset="0"/>
              </a:rPr>
              <a:t> начался первый сбор ягод традиционных сортов</a:t>
            </a:r>
          </a:p>
          <a:p>
            <a:r>
              <a:rPr lang="ru-RU" sz="1600" dirty="0" smtClean="0">
                <a:ea typeface="Calibri" panose="020F0502020204030204" pitchFamily="34" charset="0"/>
              </a:rPr>
              <a:t>Плодоносить первым начал  сорт Румба</a:t>
            </a:r>
          </a:p>
          <a:p>
            <a:r>
              <a:rPr lang="ru-RU" sz="1600" dirty="0" smtClean="0">
                <a:ea typeface="Calibri" panose="020F0502020204030204" pitchFamily="34" charset="0"/>
              </a:rPr>
              <a:t>На ремонтантных сортах удалялись первые цветоносы</a:t>
            </a:r>
            <a:endParaRPr lang="ru-RU" sz="1600" dirty="0" smtClean="0"/>
          </a:p>
          <a:p>
            <a:endParaRPr lang="ru-RU" sz="1800" dirty="0"/>
          </a:p>
        </p:txBody>
      </p:sp>
      <p:pic>
        <p:nvPicPr>
          <p:cNvPr id="8" name="Рисунок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8046" y="982359"/>
            <a:ext cx="3228578" cy="431826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6" descr="C:\Users\User\Desktop\Работа\юг-полив\Предприятия\калязин\Фото 4.09.19\IMG_20190904_1031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800" y="2916684"/>
            <a:ext cx="3538626" cy="265397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6201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18</a:t>
            </a:fld>
            <a:endParaRPr lang="ru-RU" b="0" dirty="0"/>
          </a:p>
        </p:txBody>
      </p:sp>
      <p:sp>
        <p:nvSpPr>
          <p:cNvPr id="15" name="TextBox 14"/>
          <p:cNvSpPr txBox="1"/>
          <p:nvPr/>
        </p:nvSpPr>
        <p:spPr>
          <a:xfrm>
            <a:off x="1141245" y="5721976"/>
            <a:ext cx="6500585" cy="229221"/>
          </a:xfrm>
          <a:prstGeom prst="rect">
            <a:avLst/>
          </a:prstGeom>
          <a:noFill/>
        </p:spPr>
        <p:txBody>
          <a:bodyPr wrap="square" lIns="74607" tIns="37302" rIns="74607" bIns="37302" rtlCol="0">
            <a:spAutoFit/>
          </a:bodyPr>
          <a:lstStyle/>
          <a:p>
            <a:pPr>
              <a:lnSpc>
                <a:spcPts val="1224"/>
              </a:lnSpc>
            </a:pPr>
            <a:r>
              <a:rPr lang="ru-RU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«Успешные комплексные проекты закладки плантаций садовой земляники в Татарстане и Тверской области»</a:t>
            </a:r>
            <a:endParaRPr lang="ru-RU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5834" y="5460301"/>
            <a:ext cx="716584" cy="426663"/>
          </a:xfrm>
          <a:prstGeom prst="rect">
            <a:avLst/>
          </a:prstGeom>
        </p:spPr>
      </p:pic>
      <p:sp>
        <p:nvSpPr>
          <p:cNvPr id="6" name="Заголовок 8"/>
          <p:cNvSpPr>
            <a:spLocks noGrp="1"/>
          </p:cNvSpPr>
          <p:nvPr>
            <p:ph type="title"/>
          </p:nvPr>
        </p:nvSpPr>
        <p:spPr>
          <a:xfrm>
            <a:off x="1619920" y="540420"/>
            <a:ext cx="3312616" cy="61560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Tahoma" pitchFamily="34" charset="0"/>
              </a:rPr>
              <a:t>Агросопровождение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Содержимое 4"/>
          <p:cNvSpPr>
            <a:spLocks noGrp="1"/>
          </p:cNvSpPr>
          <p:nvPr>
            <p:ph sz="half" idx="1"/>
          </p:nvPr>
        </p:nvSpPr>
        <p:spPr>
          <a:xfrm>
            <a:off x="423030" y="1116484"/>
            <a:ext cx="3645161" cy="1051309"/>
          </a:xfrm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</a:rPr>
              <a:t>4 сентября, плантация находится в фазе полного плодоношения по всем сортам</a:t>
            </a: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 rotWithShape="1">
          <a:blip r:embed="rId4" cstate="print"/>
          <a:srcRect t="8017"/>
          <a:stretch/>
        </p:blipFill>
        <p:spPr bwMode="auto">
          <a:xfrm>
            <a:off x="4903733" y="3038641"/>
            <a:ext cx="2952576" cy="227739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Рисунок 7" descr="C:\Users\User\Desktop\Работа\юг-полив\Предприятия\калязин\Фото 4.09.19\IMG_20190904_14150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1435"/>
          <a:stretch/>
        </p:blipFill>
        <p:spPr bwMode="auto">
          <a:xfrm>
            <a:off x="4428232" y="756444"/>
            <a:ext cx="3527681" cy="19175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 rotWithShape="1">
          <a:blip r:embed="rId6" cstate="print"/>
          <a:srcRect l="45430"/>
          <a:stretch/>
        </p:blipFill>
        <p:spPr bwMode="auto">
          <a:xfrm>
            <a:off x="423031" y="2484636"/>
            <a:ext cx="2060985" cy="28278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28032" y="2492039"/>
            <a:ext cx="2131685" cy="28204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20090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19</a:t>
            </a:fld>
            <a:endParaRPr lang="ru-RU" b="0" dirty="0"/>
          </a:p>
        </p:txBody>
      </p:sp>
      <p:sp>
        <p:nvSpPr>
          <p:cNvPr id="15" name="TextBox 14"/>
          <p:cNvSpPr txBox="1"/>
          <p:nvPr/>
        </p:nvSpPr>
        <p:spPr>
          <a:xfrm>
            <a:off x="1141245" y="5721976"/>
            <a:ext cx="6500585" cy="229221"/>
          </a:xfrm>
          <a:prstGeom prst="rect">
            <a:avLst/>
          </a:prstGeom>
          <a:noFill/>
        </p:spPr>
        <p:txBody>
          <a:bodyPr wrap="square" lIns="74607" tIns="37302" rIns="74607" bIns="37302" rtlCol="0">
            <a:spAutoFit/>
          </a:bodyPr>
          <a:lstStyle/>
          <a:p>
            <a:pPr>
              <a:lnSpc>
                <a:spcPts val="1224"/>
              </a:lnSpc>
            </a:pPr>
            <a:r>
              <a:rPr lang="ru-RU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«Успешные комплексные проекты закладки плантаций садовой земляники в Татарстане и Тверской области»</a:t>
            </a:r>
            <a:endParaRPr lang="ru-RU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5834" y="5460301"/>
            <a:ext cx="716584" cy="426663"/>
          </a:xfrm>
          <a:prstGeom prst="rect">
            <a:avLst/>
          </a:prstGeom>
        </p:spPr>
      </p:pic>
      <p:sp>
        <p:nvSpPr>
          <p:cNvPr id="6" name="Заголовок 8"/>
          <p:cNvSpPr>
            <a:spLocks noGrp="1"/>
          </p:cNvSpPr>
          <p:nvPr>
            <p:ph type="title"/>
          </p:nvPr>
        </p:nvSpPr>
        <p:spPr>
          <a:xfrm>
            <a:off x="2484016" y="468412"/>
            <a:ext cx="3312616" cy="61560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Tahoma" pitchFamily="34" charset="0"/>
              </a:rPr>
              <a:t>Агросопровождение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Содержимое 4"/>
          <p:cNvSpPr>
            <a:spLocks noGrp="1"/>
          </p:cNvSpPr>
          <p:nvPr>
            <p:ph sz="half" idx="1"/>
          </p:nvPr>
        </p:nvSpPr>
        <p:spPr>
          <a:xfrm>
            <a:off x="251520" y="1188492"/>
            <a:ext cx="3312616" cy="403244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</a:rPr>
              <a:t>ИТОГИ</a:t>
            </a:r>
          </a:p>
          <a:p>
            <a:pPr>
              <a:buFont typeface="Wingdings" pitchFamily="2" charset="2"/>
              <a:buChar char="§"/>
            </a:pP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Средняя урожайность с одного куста сорта </a:t>
            </a:r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Румба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300-350 </a:t>
            </a:r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грамм</a:t>
            </a:r>
          </a:p>
          <a:p>
            <a:pPr>
              <a:buNone/>
            </a:pPr>
            <a:endParaRPr lang="ru-RU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Средняя урожайность по ремонтантным сортам </a:t>
            </a:r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Сан Андреас и Альбион 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урожайность </a:t>
            </a:r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450-500 грамм 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 куста</a:t>
            </a:r>
          </a:p>
          <a:p>
            <a:pPr>
              <a:buNone/>
            </a:pPr>
            <a:endParaRPr lang="ru-RU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Начала плодоношения плантации – 2 августа</a:t>
            </a:r>
          </a:p>
          <a:p>
            <a:pPr>
              <a:buFont typeface="Wingdings" pitchFamily="2" charset="2"/>
              <a:buChar char="§"/>
            </a:pP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Последний сбор 10 октября (начались заморозки)</a:t>
            </a:r>
          </a:p>
        </p:txBody>
      </p:sp>
      <p:sp>
        <p:nvSpPr>
          <p:cNvPr id="8" name="Содержимое 5"/>
          <p:cNvSpPr txBox="1">
            <a:spLocks/>
          </p:cNvSpPr>
          <p:nvPr/>
        </p:nvSpPr>
        <p:spPr>
          <a:xfrm>
            <a:off x="3958813" y="1044476"/>
            <a:ext cx="3888184" cy="409396"/>
          </a:xfrm>
          <a:prstGeom prst="rect">
            <a:avLst/>
          </a:prstGeom>
        </p:spPr>
        <p:txBody>
          <a:bodyPr>
            <a:normAutofit/>
          </a:bodyPr>
          <a:lstStyle>
            <a:lvl1pPr marL="279781" indent="-279781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rgbClr val="5F5F5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6194" indent="-23315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5F5F5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32606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F5F5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05647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>
                <a:solidFill>
                  <a:srgbClr val="5F5F5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678692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rgbClr val="5F5F5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051731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4773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97814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0857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ru-RU" sz="1400" b="1" dirty="0" smtClean="0">
                <a:ea typeface="Calibri" panose="020F0502020204030204" pitchFamily="34" charset="0"/>
              </a:rPr>
              <a:t>Качественные замеры по каждому сорту</a:t>
            </a:r>
            <a:r>
              <a:rPr lang="en-US" sz="1400" b="1" dirty="0" smtClean="0">
                <a:ea typeface="Calibri" panose="020F0502020204030204" pitchFamily="34" charset="0"/>
              </a:rPr>
              <a:t>:</a:t>
            </a:r>
            <a:endParaRPr lang="ru-RU" sz="1400" b="1" dirty="0" smtClean="0">
              <a:ea typeface="Calibri" panose="020F0502020204030204" pitchFamily="34" charset="0"/>
            </a:endParaRPr>
          </a:p>
          <a:p>
            <a:endParaRPr lang="ru-RU" dirty="0"/>
          </a:p>
        </p:txBody>
      </p:sp>
      <p:pic>
        <p:nvPicPr>
          <p:cNvPr id="9" name="Рисунок 6" descr="C:\Users\User\Desktop\Работа\юг-полив\Предприятия\калязин\Фото 4.09.19\IMG_20190904_1031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2168" y="3346617"/>
            <a:ext cx="4104456" cy="23770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17425" y="1404516"/>
            <a:ext cx="4570148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6619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2</a:t>
            </a:fld>
            <a:endParaRPr lang="ru-RU" b="0" dirty="0"/>
          </a:p>
        </p:txBody>
      </p:sp>
      <p:sp>
        <p:nvSpPr>
          <p:cNvPr id="15" name="TextBox 14"/>
          <p:cNvSpPr txBox="1"/>
          <p:nvPr/>
        </p:nvSpPr>
        <p:spPr>
          <a:xfrm>
            <a:off x="1141245" y="5721976"/>
            <a:ext cx="6500585" cy="229221"/>
          </a:xfrm>
          <a:prstGeom prst="rect">
            <a:avLst/>
          </a:prstGeom>
          <a:noFill/>
        </p:spPr>
        <p:txBody>
          <a:bodyPr wrap="square" lIns="74607" tIns="37302" rIns="74607" bIns="37302" rtlCol="0">
            <a:spAutoFit/>
          </a:bodyPr>
          <a:lstStyle/>
          <a:p>
            <a:pPr>
              <a:lnSpc>
                <a:spcPts val="1224"/>
              </a:lnSpc>
            </a:pPr>
            <a:r>
              <a:rPr lang="ru-RU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«Успешные комплексные проекты закладки плантаций садовой земляники в Татарстане и Тверской области»</a:t>
            </a:r>
            <a:endParaRPr lang="ru-RU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971848" y="780730"/>
            <a:ext cx="6850233" cy="672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000" b="1" dirty="0" smtClean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комплексного предложения </a:t>
            </a:r>
            <a:endParaRPr lang="en-US" sz="2000" b="1" dirty="0" smtClean="0">
              <a:solidFill>
                <a:srgbClr val="4040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ЮГПОЛИВ КОРОЛЕВ АГРО</a:t>
            </a:r>
            <a:endParaRPr lang="ru-RU" sz="2000" b="1" dirty="0">
              <a:solidFill>
                <a:srgbClr val="4040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5834" y="5460301"/>
            <a:ext cx="716584" cy="426663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92646" y="3938782"/>
            <a:ext cx="1625479" cy="1625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0316" y="2177847"/>
            <a:ext cx="1625479" cy="1625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92546" y="2143015"/>
            <a:ext cx="1625479" cy="1625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7549" y="1620540"/>
            <a:ext cx="1625479" cy="1625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98775" y="2121084"/>
            <a:ext cx="986898" cy="586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05649" y="3942653"/>
            <a:ext cx="1625479" cy="1625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99117" y="4290970"/>
            <a:ext cx="833381" cy="812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1245" y="2542431"/>
            <a:ext cx="771564" cy="79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83414" y="4523181"/>
            <a:ext cx="348317" cy="348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" descr="ÐÑÐµÑÐµÑÑÐ²ÐµÐ½Ð½ÑÐ¹ Ð¼Ð¸ÐºÑÐµÑ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41588" y="4240657"/>
            <a:ext cx="534086" cy="870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68580" y="2510683"/>
            <a:ext cx="677283" cy="677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Скругленный прямоугольник 21"/>
          <p:cNvSpPr/>
          <p:nvPr/>
        </p:nvSpPr>
        <p:spPr>
          <a:xfrm>
            <a:off x="1686902" y="5103709"/>
            <a:ext cx="2206007" cy="46055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Растворный узел и система орошения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67792" y="3304071"/>
            <a:ext cx="2206007" cy="48473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Посадочный </a:t>
            </a:r>
          </a:p>
          <a:p>
            <a:pPr algn="ctr">
              <a:defRPr/>
            </a:pP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материал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357332" y="5103709"/>
            <a:ext cx="2322113" cy="46055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Удобрения и </a:t>
            </a:r>
          </a:p>
          <a:p>
            <a:pPr algn="ctr">
              <a:defRPr/>
            </a:pP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регуляторы роста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5402283" y="3304071"/>
            <a:ext cx="2206007" cy="48473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Агрономическое сопровождение</a:t>
            </a:r>
          </a:p>
        </p:txBody>
      </p:sp>
      <p:cxnSp>
        <p:nvCxnSpPr>
          <p:cNvPr id="26" name="Прямая со стрелкой 25"/>
          <p:cNvCxnSpPr/>
          <p:nvPr/>
        </p:nvCxnSpPr>
        <p:spPr>
          <a:xfrm rot="10800000" flipV="1">
            <a:off x="2267430" y="2433280"/>
            <a:ext cx="1010119" cy="174158"/>
          </a:xfrm>
          <a:prstGeom prst="straightConnector1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rot="5400000">
            <a:off x="3138223" y="3362124"/>
            <a:ext cx="870792" cy="638581"/>
          </a:xfrm>
          <a:prstGeom prst="straightConnector1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rot="16200000" flipH="1">
            <a:off x="4330242" y="3281321"/>
            <a:ext cx="928845" cy="812740"/>
          </a:xfrm>
          <a:prstGeom prst="straightConnector1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rot="10800000">
            <a:off x="4879807" y="2433280"/>
            <a:ext cx="928845" cy="174158"/>
          </a:xfrm>
          <a:prstGeom prst="straightConnector1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Скругленный прямоугольник 20"/>
          <p:cNvSpPr/>
          <p:nvPr/>
        </p:nvSpPr>
        <p:spPr>
          <a:xfrm>
            <a:off x="2855699" y="2812558"/>
            <a:ext cx="2488531" cy="47603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Комплексное  предложение</a:t>
            </a:r>
          </a:p>
        </p:txBody>
      </p:sp>
    </p:spTree>
    <p:extLst>
      <p:ext uri="{BB962C8B-B14F-4D97-AF65-F5344CB8AC3E}">
        <p14:creationId xmlns:p14="http://schemas.microsoft.com/office/powerpoint/2010/main" xmlns="" val="131169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20</a:t>
            </a:fld>
            <a:endParaRPr lang="ru-RU" b="0" dirty="0"/>
          </a:p>
        </p:txBody>
      </p:sp>
      <p:sp>
        <p:nvSpPr>
          <p:cNvPr id="15" name="TextBox 14"/>
          <p:cNvSpPr txBox="1"/>
          <p:nvPr/>
        </p:nvSpPr>
        <p:spPr>
          <a:xfrm>
            <a:off x="1141245" y="5721976"/>
            <a:ext cx="6500585" cy="229221"/>
          </a:xfrm>
          <a:prstGeom prst="rect">
            <a:avLst/>
          </a:prstGeom>
          <a:noFill/>
        </p:spPr>
        <p:txBody>
          <a:bodyPr wrap="square" lIns="74607" tIns="37302" rIns="74607" bIns="37302" rtlCol="0">
            <a:spAutoFit/>
          </a:bodyPr>
          <a:lstStyle/>
          <a:p>
            <a:pPr>
              <a:lnSpc>
                <a:spcPts val="1224"/>
              </a:lnSpc>
            </a:pPr>
            <a:r>
              <a:rPr lang="ru-RU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«Успешные комплексные проекты закладки плантаций садовой земляники в Татарстане и Тверской области»</a:t>
            </a:r>
            <a:endParaRPr lang="ru-RU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5834" y="5460301"/>
            <a:ext cx="716584" cy="426663"/>
          </a:xfrm>
          <a:prstGeom prst="rect">
            <a:avLst/>
          </a:prstGeom>
        </p:spPr>
      </p:pic>
      <p:sp>
        <p:nvSpPr>
          <p:cNvPr id="6" name="Заголовок 25"/>
          <p:cNvSpPr>
            <a:spLocks noGrp="1"/>
          </p:cNvSpPr>
          <p:nvPr>
            <p:ph type="title"/>
          </p:nvPr>
        </p:nvSpPr>
        <p:spPr>
          <a:xfrm>
            <a:off x="1475904" y="756443"/>
            <a:ext cx="5598183" cy="633327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Реализация проекта КФХ «</a:t>
            </a:r>
            <a:r>
              <a:rPr lang="ru-RU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Давлетшина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»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Содержимое 3"/>
          <p:cNvSpPr>
            <a:spLocks noGrp="1"/>
          </p:cNvSpPr>
          <p:nvPr>
            <p:ph sz="half" idx="1"/>
          </p:nvPr>
        </p:nvSpPr>
        <p:spPr>
          <a:xfrm>
            <a:off x="395784" y="1589744"/>
            <a:ext cx="3628342" cy="3408910"/>
          </a:xfrm>
        </p:spPr>
        <p:txBody>
          <a:bodyPr>
            <a:normAutofit lnSpcReduction="10000"/>
          </a:bodyPr>
          <a:lstStyle/>
          <a:p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Производитель </a:t>
            </a:r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КФХ </a:t>
            </a:r>
            <a:r>
              <a:rPr lang="ru-RU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Давлетшина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Татарстан, </a:t>
            </a:r>
            <a:r>
              <a:rPr lang="ru-RU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Буинский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район, с. </a:t>
            </a:r>
            <a:r>
              <a:rPr lang="ru-RU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Бик-Утеево</a:t>
            </a:r>
            <a:endParaRPr lang="ru-RU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Садово-ягодный проект площадью до 50 га, с поэтапным расширением</a:t>
            </a:r>
          </a:p>
          <a:p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 момент начала  </a:t>
            </a:r>
            <a:r>
              <a:rPr lang="ru-RU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Агросопровождения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имеется сад 8 га и плантация малины 2 га</a:t>
            </a:r>
          </a:p>
          <a:p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2019 год – закладка плантации земляники 2 га.</a:t>
            </a:r>
          </a:p>
          <a:p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Опыт выращивания земляники до 2019 года – отсутствует</a:t>
            </a:r>
          </a:p>
          <a:p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Штатный агроном - отсутствует</a:t>
            </a:r>
          </a:p>
          <a:p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Содержимое 4"/>
          <p:cNvSpPr txBox="1">
            <a:spLocks/>
          </p:cNvSpPr>
          <p:nvPr/>
        </p:nvSpPr>
        <p:spPr>
          <a:xfrm>
            <a:off x="4271992" y="1589744"/>
            <a:ext cx="3506803" cy="312714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79781" indent="-279781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rgbClr val="5F5F5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6194" indent="-23315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5F5F5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32606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F5F5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05647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>
                <a:solidFill>
                  <a:srgbClr val="5F5F5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678692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rgbClr val="5F5F5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051731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4773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97814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0857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Посадочный материал – поставщик </a:t>
            </a:r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Шуйские Ягоды</a:t>
            </a:r>
            <a:endParaRPr lang="en-US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0">
              <a:buNone/>
            </a:pPr>
            <a:endParaRPr lang="ru-RU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СКО , </a:t>
            </a:r>
            <a:r>
              <a:rPr lang="ru-RU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Фертигационный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насос, насосная станция,– проектировщик и поставщик </a:t>
            </a:r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ЮГПОЛИВ КОРОЛЕВ АГРО</a:t>
            </a:r>
            <a:endParaRPr lang="en-US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0">
              <a:buNone/>
            </a:pPr>
            <a:endParaRPr lang="ru-RU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Агросопровождение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и удобрения </a:t>
            </a:r>
            <a:r>
              <a:rPr lang="ru-RU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ФитоФерт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- консультант и поставщик </a:t>
            </a:r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ЮГПОЛИВ КОРОЛЕВ АГРО</a:t>
            </a:r>
          </a:p>
          <a:p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162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21</a:t>
            </a:fld>
            <a:endParaRPr lang="ru-RU" b="0" dirty="0"/>
          </a:p>
        </p:txBody>
      </p:sp>
      <p:sp>
        <p:nvSpPr>
          <p:cNvPr id="15" name="TextBox 14"/>
          <p:cNvSpPr txBox="1"/>
          <p:nvPr/>
        </p:nvSpPr>
        <p:spPr>
          <a:xfrm>
            <a:off x="1141245" y="5721976"/>
            <a:ext cx="6500585" cy="229221"/>
          </a:xfrm>
          <a:prstGeom prst="rect">
            <a:avLst/>
          </a:prstGeom>
          <a:noFill/>
        </p:spPr>
        <p:txBody>
          <a:bodyPr wrap="square" lIns="74607" tIns="37302" rIns="74607" bIns="37302" rtlCol="0">
            <a:spAutoFit/>
          </a:bodyPr>
          <a:lstStyle/>
          <a:p>
            <a:pPr>
              <a:lnSpc>
                <a:spcPts val="1224"/>
              </a:lnSpc>
            </a:pPr>
            <a:r>
              <a:rPr lang="ru-RU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«Успешные комплексные проекты закладки плантаций садовой земляники в Татарстане и Тверской области»</a:t>
            </a:r>
            <a:endParaRPr lang="ru-RU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5834" y="5460301"/>
            <a:ext cx="716584" cy="426663"/>
          </a:xfrm>
          <a:prstGeom prst="rect">
            <a:avLst/>
          </a:prstGeom>
        </p:spPr>
      </p:pic>
      <p:sp>
        <p:nvSpPr>
          <p:cNvPr id="6" name="Заголовок 25"/>
          <p:cNvSpPr>
            <a:spLocks noGrp="1"/>
          </p:cNvSpPr>
          <p:nvPr>
            <p:ph type="title"/>
          </p:nvPr>
        </p:nvSpPr>
        <p:spPr>
          <a:xfrm>
            <a:off x="1575282" y="501297"/>
            <a:ext cx="5284928" cy="657700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Проектирование системы орошения 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 внесения удобрений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368" y="900460"/>
            <a:ext cx="2314543" cy="17410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2700" y="1525239"/>
            <a:ext cx="5318219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407" y="2937839"/>
            <a:ext cx="1907311" cy="2618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15626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22</a:t>
            </a:fld>
            <a:endParaRPr lang="ru-RU" b="0" dirty="0"/>
          </a:p>
        </p:txBody>
      </p:sp>
      <p:sp>
        <p:nvSpPr>
          <p:cNvPr id="15" name="TextBox 14"/>
          <p:cNvSpPr txBox="1"/>
          <p:nvPr/>
        </p:nvSpPr>
        <p:spPr>
          <a:xfrm>
            <a:off x="1141245" y="5721976"/>
            <a:ext cx="6500585" cy="229221"/>
          </a:xfrm>
          <a:prstGeom prst="rect">
            <a:avLst/>
          </a:prstGeom>
          <a:noFill/>
        </p:spPr>
        <p:txBody>
          <a:bodyPr wrap="square" lIns="74607" tIns="37302" rIns="74607" bIns="37302" rtlCol="0">
            <a:spAutoFit/>
          </a:bodyPr>
          <a:lstStyle/>
          <a:p>
            <a:pPr>
              <a:lnSpc>
                <a:spcPts val="1224"/>
              </a:lnSpc>
            </a:pPr>
            <a:r>
              <a:rPr lang="ru-RU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«Успешные комплексные проекты закладки плантаций садовой земляники в Татарстане и Тверской области»</a:t>
            </a:r>
            <a:endParaRPr lang="ru-RU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5834" y="5460301"/>
            <a:ext cx="716584" cy="426663"/>
          </a:xfrm>
          <a:prstGeom prst="rect">
            <a:avLst/>
          </a:prstGeom>
        </p:spPr>
      </p:pic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395784" y="1324279"/>
            <a:ext cx="4407346" cy="2368003"/>
          </a:xfrm>
        </p:spPr>
        <p:txBody>
          <a:bodyPr>
            <a:normAutofit/>
          </a:bodyPr>
          <a:lstStyle/>
          <a:p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Химически стойкий высоконапорный насос</a:t>
            </a:r>
          </a:p>
          <a:p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Предназначен в сельском хозяйстве для внесения удобрений в систему капельного орошения </a:t>
            </a:r>
          </a:p>
          <a:p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Имеет 2 нагнетательные камеры и регулятор давления</a:t>
            </a:r>
          </a:p>
          <a:p>
            <a:r>
              <a:rPr lang="en-US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Насос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выпускается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в </a:t>
            </a:r>
            <a:r>
              <a:rPr lang="en-US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двух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исполнениях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  <a:endParaRPr lang="ru-RU" sz="1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 с электродвигателем;</a:t>
            </a:r>
          </a:p>
          <a:p>
            <a:pPr lvl="1"/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 с двигателем внутреннего сгорания (ДВС)</a:t>
            </a:r>
          </a:p>
          <a:p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Заголовок 7"/>
          <p:cNvSpPr>
            <a:spLocks noGrp="1"/>
          </p:cNvSpPr>
          <p:nvPr>
            <p:ph type="title"/>
          </p:nvPr>
        </p:nvSpPr>
        <p:spPr>
          <a:xfrm>
            <a:off x="1691928" y="487995"/>
            <a:ext cx="4896792" cy="531658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Tahoma" pitchFamily="34" charset="0"/>
              </a:rPr>
              <a:t>Фертигационный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Tahoma" pitchFamily="34" charset="0"/>
              </a:rPr>
              <a:t> насос 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Tahoma" pitchFamily="34" charset="0"/>
              </a:rPr>
              <a:t>Comet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ea typeface="Tahoma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43606" y="3924796"/>
            <a:ext cx="3371316" cy="153117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9" name="Содержимое 9"/>
          <p:cNvPicPr>
            <a:picLocks/>
          </p:cNvPicPr>
          <p:nvPr/>
        </p:nvPicPr>
        <p:blipFill>
          <a:blip r:embed="rId5" cstate="print"/>
          <a:srcRect l="19375" t="7878" r="31609" b="14897"/>
          <a:stretch>
            <a:fillRect/>
          </a:stretch>
        </p:blipFill>
        <p:spPr bwMode="auto">
          <a:xfrm>
            <a:off x="5205538" y="1190353"/>
            <a:ext cx="2580555" cy="2468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2988" y="3903454"/>
            <a:ext cx="3175861" cy="1647822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51000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23</a:t>
            </a:fld>
            <a:endParaRPr lang="ru-RU" b="0" dirty="0"/>
          </a:p>
        </p:txBody>
      </p:sp>
      <p:sp>
        <p:nvSpPr>
          <p:cNvPr id="15" name="TextBox 14"/>
          <p:cNvSpPr txBox="1"/>
          <p:nvPr/>
        </p:nvSpPr>
        <p:spPr>
          <a:xfrm>
            <a:off x="1141245" y="5721976"/>
            <a:ext cx="6500585" cy="229221"/>
          </a:xfrm>
          <a:prstGeom prst="rect">
            <a:avLst/>
          </a:prstGeom>
          <a:noFill/>
        </p:spPr>
        <p:txBody>
          <a:bodyPr wrap="square" lIns="74607" tIns="37302" rIns="74607" bIns="37302" rtlCol="0">
            <a:spAutoFit/>
          </a:bodyPr>
          <a:lstStyle/>
          <a:p>
            <a:pPr>
              <a:lnSpc>
                <a:spcPts val="1224"/>
              </a:lnSpc>
            </a:pPr>
            <a:r>
              <a:rPr lang="ru-RU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«Успешные комплексные проекты закладки плантаций садовой земляники в Татарстане и Тверской области»</a:t>
            </a:r>
            <a:endParaRPr lang="ru-RU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5834" y="5460301"/>
            <a:ext cx="716584" cy="426663"/>
          </a:xfrm>
          <a:prstGeom prst="rect">
            <a:avLst/>
          </a:prstGeom>
        </p:spPr>
      </p:pic>
      <p:sp>
        <p:nvSpPr>
          <p:cNvPr id="6" name="Заголовок 8"/>
          <p:cNvSpPr>
            <a:spLocks noGrp="1"/>
          </p:cNvSpPr>
          <p:nvPr>
            <p:ph type="title"/>
          </p:nvPr>
        </p:nvSpPr>
        <p:spPr>
          <a:xfrm>
            <a:off x="2051968" y="612437"/>
            <a:ext cx="4464744" cy="479846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Выбор посадочного материала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760" y="1194355"/>
            <a:ext cx="4964265" cy="237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2088" y="3060700"/>
            <a:ext cx="4916409" cy="2485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47776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24</a:t>
            </a:fld>
            <a:endParaRPr lang="ru-RU" b="0" dirty="0"/>
          </a:p>
        </p:txBody>
      </p:sp>
      <p:sp>
        <p:nvSpPr>
          <p:cNvPr id="15" name="TextBox 14"/>
          <p:cNvSpPr txBox="1"/>
          <p:nvPr/>
        </p:nvSpPr>
        <p:spPr>
          <a:xfrm>
            <a:off x="1141245" y="5721976"/>
            <a:ext cx="6500585" cy="229221"/>
          </a:xfrm>
          <a:prstGeom prst="rect">
            <a:avLst/>
          </a:prstGeom>
          <a:noFill/>
        </p:spPr>
        <p:txBody>
          <a:bodyPr wrap="square" lIns="74607" tIns="37302" rIns="74607" bIns="37302" rtlCol="0">
            <a:spAutoFit/>
          </a:bodyPr>
          <a:lstStyle/>
          <a:p>
            <a:pPr>
              <a:lnSpc>
                <a:spcPts val="1224"/>
              </a:lnSpc>
            </a:pPr>
            <a:r>
              <a:rPr lang="ru-RU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«Успешные комплексные проекты закладки плантаций садовой земляники в Татарстане и Тверской области»</a:t>
            </a:r>
            <a:endParaRPr lang="ru-RU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5834" y="5460301"/>
            <a:ext cx="716584" cy="426663"/>
          </a:xfrm>
          <a:prstGeom prst="rect">
            <a:avLst/>
          </a:prstGeom>
        </p:spPr>
      </p:pic>
      <p:sp>
        <p:nvSpPr>
          <p:cNvPr id="6" name="Содержимое 6"/>
          <p:cNvSpPr>
            <a:spLocks noGrp="1"/>
          </p:cNvSpPr>
          <p:nvPr>
            <p:ph sz="half" idx="1"/>
          </p:nvPr>
        </p:nvSpPr>
        <p:spPr>
          <a:xfrm>
            <a:off x="107752" y="1220975"/>
            <a:ext cx="3528640" cy="2223988"/>
          </a:xfrm>
        </p:spPr>
        <p:txBody>
          <a:bodyPr>
            <a:norm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</a:rPr>
              <a:t>Выращивать землянику было решено на не высоких 12-15 см гребнях с использованием мульчирующей пленки. </a:t>
            </a: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</a:rPr>
              <a:t>Схема посадки двух строчная с расстоянием между растениями 30 см и между строками 25 см.</a:t>
            </a:r>
          </a:p>
          <a:p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Заголовок 8"/>
          <p:cNvSpPr>
            <a:spLocks noGrp="1"/>
          </p:cNvSpPr>
          <p:nvPr>
            <p:ph type="title"/>
          </p:nvPr>
        </p:nvSpPr>
        <p:spPr>
          <a:xfrm>
            <a:off x="1259632" y="437578"/>
            <a:ext cx="4104704" cy="461893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Технология посадки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980494" y="2403982"/>
            <a:ext cx="2160240" cy="36176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2208" y="3420740"/>
            <a:ext cx="3528392" cy="23042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4296" y="684436"/>
            <a:ext cx="2592288" cy="26560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2313603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25</a:t>
            </a:fld>
            <a:endParaRPr lang="ru-RU" b="0" dirty="0"/>
          </a:p>
        </p:txBody>
      </p:sp>
      <p:sp>
        <p:nvSpPr>
          <p:cNvPr id="15" name="TextBox 14"/>
          <p:cNvSpPr txBox="1"/>
          <p:nvPr/>
        </p:nvSpPr>
        <p:spPr>
          <a:xfrm>
            <a:off x="1141245" y="5721976"/>
            <a:ext cx="6500585" cy="229221"/>
          </a:xfrm>
          <a:prstGeom prst="rect">
            <a:avLst/>
          </a:prstGeom>
          <a:noFill/>
        </p:spPr>
        <p:txBody>
          <a:bodyPr wrap="square" lIns="74607" tIns="37302" rIns="74607" bIns="37302" rtlCol="0">
            <a:spAutoFit/>
          </a:bodyPr>
          <a:lstStyle/>
          <a:p>
            <a:pPr>
              <a:lnSpc>
                <a:spcPts val="1224"/>
              </a:lnSpc>
            </a:pPr>
            <a:r>
              <a:rPr lang="ru-RU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«Успешные комплексные проекты закладки плантаций садовой земляники в Татарстане и Тверской области»</a:t>
            </a:r>
            <a:endParaRPr lang="ru-RU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5834" y="5460301"/>
            <a:ext cx="716584" cy="426663"/>
          </a:xfrm>
          <a:prstGeom prst="rect">
            <a:avLst/>
          </a:prstGeom>
        </p:spPr>
      </p:pic>
      <p:sp>
        <p:nvSpPr>
          <p:cNvPr id="11" name="Заголовок 8"/>
          <p:cNvSpPr>
            <a:spLocks noGrp="1"/>
          </p:cNvSpPr>
          <p:nvPr>
            <p:ph type="title"/>
          </p:nvPr>
        </p:nvSpPr>
        <p:spPr>
          <a:xfrm>
            <a:off x="1619920" y="396404"/>
            <a:ext cx="5383758" cy="463325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rgbClr val="404040"/>
                </a:solidFill>
                <a:latin typeface="Calibri" pitchFamily="34" charset="0"/>
              </a:rPr>
              <a:t>Задействованная сельскохозяйственная техника и навесное оборудование</a:t>
            </a:r>
            <a:endParaRPr lang="ru-RU" sz="2000" b="1" dirty="0">
              <a:solidFill>
                <a:srgbClr val="404040"/>
              </a:solidFill>
              <a:latin typeface="Calibri" pitchFamily="34" charset="0"/>
            </a:endParaRPr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800" y="1116484"/>
            <a:ext cx="2369840" cy="1777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9050"/>
          </a:sp3d>
        </p:spPr>
      </p:pic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827832" y="2938750"/>
            <a:ext cx="18002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/>
              <a:t>Трактор</a:t>
            </a:r>
          </a:p>
          <a:p>
            <a:r>
              <a:rPr lang="ru-RU" dirty="0"/>
              <a:t>мощность от 80 л.с</a:t>
            </a:r>
          </a:p>
        </p:txBody>
      </p:sp>
      <p:sp>
        <p:nvSpPr>
          <p:cNvPr id="16" name="TextBox 8"/>
          <p:cNvSpPr txBox="1">
            <a:spLocks noChangeArrowheads="1"/>
          </p:cNvSpPr>
          <p:nvPr/>
        </p:nvSpPr>
        <p:spPr bwMode="auto">
          <a:xfrm>
            <a:off x="3071814" y="2943701"/>
            <a:ext cx="2572440" cy="557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Фреза</a:t>
            </a:r>
          </a:p>
          <a:p>
            <a:pPr algn="ctr"/>
            <a:r>
              <a:rPr lang="ru-RU" dirty="0"/>
              <a:t>почвообрабатывающая</a:t>
            </a: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1090687"/>
            <a:ext cx="1945030" cy="1724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9050"/>
          </a:sp3d>
        </p:spPr>
      </p:pic>
      <p:sp>
        <p:nvSpPr>
          <p:cNvPr id="18" name="TextBox 11"/>
          <p:cNvSpPr txBox="1">
            <a:spLocks noChangeArrowheads="1"/>
          </p:cNvSpPr>
          <p:nvPr/>
        </p:nvSpPr>
        <p:spPr bwMode="auto">
          <a:xfrm>
            <a:off x="6216204" y="2978610"/>
            <a:ext cx="1884436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err="1"/>
              <a:t>Грядообразователь</a:t>
            </a:r>
            <a:endParaRPr lang="ru-RU" b="1" dirty="0"/>
          </a:p>
          <a:p>
            <a:pPr algn="ctr"/>
            <a:r>
              <a:rPr lang="ru-RU" dirty="0"/>
              <a:t>с </a:t>
            </a:r>
            <a:r>
              <a:rPr lang="ru-RU" dirty="0" err="1"/>
              <a:t>пленоукладчиком</a:t>
            </a:r>
            <a:r>
              <a:rPr lang="ru-RU" dirty="0"/>
              <a:t> и лентоукладчиком</a:t>
            </a:r>
          </a:p>
        </p:txBody>
      </p:sp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59880" y="3636764"/>
            <a:ext cx="2133258" cy="1706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9050"/>
          </a:sp3d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80160" y="3564756"/>
            <a:ext cx="2509698" cy="173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9050"/>
          </a:sp3d>
        </p:spPr>
      </p:pic>
      <p:sp>
        <p:nvSpPr>
          <p:cNvPr id="21" name="TextBox 16"/>
          <p:cNvSpPr txBox="1">
            <a:spLocks noChangeArrowheads="1"/>
          </p:cNvSpPr>
          <p:nvPr/>
        </p:nvSpPr>
        <p:spPr bwMode="auto">
          <a:xfrm>
            <a:off x="1495613" y="5364956"/>
            <a:ext cx="1780491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Опрыскиватель</a:t>
            </a:r>
          </a:p>
        </p:txBody>
      </p:sp>
      <p:sp>
        <p:nvSpPr>
          <p:cNvPr id="22" name="TextBox 17"/>
          <p:cNvSpPr txBox="1">
            <a:spLocks noChangeArrowheads="1"/>
          </p:cNvSpPr>
          <p:nvPr/>
        </p:nvSpPr>
        <p:spPr bwMode="auto">
          <a:xfrm>
            <a:off x="3738076" y="5364956"/>
            <a:ext cx="2922404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Междурядный культиватор</a:t>
            </a:r>
          </a:p>
        </p:txBody>
      </p:sp>
      <p:pic>
        <p:nvPicPr>
          <p:cNvPr id="23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14678" y="1109563"/>
            <a:ext cx="2509698" cy="1723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9050"/>
          </a:sp3d>
        </p:spPr>
      </p:pic>
    </p:spTree>
    <p:extLst>
      <p:ext uri="{BB962C8B-B14F-4D97-AF65-F5344CB8AC3E}">
        <p14:creationId xmlns:p14="http://schemas.microsoft.com/office/powerpoint/2010/main" xmlns="" val="14347228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26</a:t>
            </a:fld>
            <a:endParaRPr lang="ru-RU" b="0" dirty="0"/>
          </a:p>
        </p:txBody>
      </p:sp>
      <p:sp>
        <p:nvSpPr>
          <p:cNvPr id="15" name="TextBox 14"/>
          <p:cNvSpPr txBox="1"/>
          <p:nvPr/>
        </p:nvSpPr>
        <p:spPr>
          <a:xfrm>
            <a:off x="1141245" y="5721976"/>
            <a:ext cx="6500585" cy="229221"/>
          </a:xfrm>
          <a:prstGeom prst="rect">
            <a:avLst/>
          </a:prstGeom>
          <a:noFill/>
        </p:spPr>
        <p:txBody>
          <a:bodyPr wrap="square" lIns="74607" tIns="37302" rIns="74607" bIns="37302" rtlCol="0">
            <a:spAutoFit/>
          </a:bodyPr>
          <a:lstStyle/>
          <a:p>
            <a:pPr>
              <a:lnSpc>
                <a:spcPts val="1224"/>
              </a:lnSpc>
            </a:pPr>
            <a:r>
              <a:rPr lang="ru-RU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«Успешные комплексные проекты закладки плантаций садовой земляники в Татарстане и Тверской области»</a:t>
            </a:r>
            <a:endParaRPr lang="ru-RU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5834" y="5460301"/>
            <a:ext cx="716584" cy="426663"/>
          </a:xfrm>
          <a:prstGeom prst="rect">
            <a:avLst/>
          </a:prstGeom>
        </p:spPr>
      </p:pic>
      <p:sp>
        <p:nvSpPr>
          <p:cNvPr id="6" name="Заголовок 8"/>
          <p:cNvSpPr>
            <a:spLocks noGrp="1"/>
          </p:cNvSpPr>
          <p:nvPr>
            <p:ph type="title"/>
          </p:nvPr>
        </p:nvSpPr>
        <p:spPr>
          <a:xfrm>
            <a:off x="2051720" y="641604"/>
            <a:ext cx="4032696" cy="479845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Удобрения </a:t>
            </a:r>
            <a:r>
              <a:rPr lang="ru-RU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ФитоФерт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297334"/>
            <a:ext cx="6913016" cy="4114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380353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27</a:t>
            </a:fld>
            <a:endParaRPr lang="ru-RU" b="0" dirty="0"/>
          </a:p>
        </p:txBody>
      </p:sp>
      <p:sp>
        <p:nvSpPr>
          <p:cNvPr id="15" name="TextBox 14"/>
          <p:cNvSpPr txBox="1"/>
          <p:nvPr/>
        </p:nvSpPr>
        <p:spPr>
          <a:xfrm>
            <a:off x="1141245" y="5721976"/>
            <a:ext cx="6500585" cy="229221"/>
          </a:xfrm>
          <a:prstGeom prst="rect">
            <a:avLst/>
          </a:prstGeom>
          <a:noFill/>
        </p:spPr>
        <p:txBody>
          <a:bodyPr wrap="square" lIns="74607" tIns="37302" rIns="74607" bIns="37302" rtlCol="0">
            <a:spAutoFit/>
          </a:bodyPr>
          <a:lstStyle/>
          <a:p>
            <a:pPr>
              <a:lnSpc>
                <a:spcPts val="1224"/>
              </a:lnSpc>
            </a:pPr>
            <a:r>
              <a:rPr lang="ru-RU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«Успешные комплексные проекты закладки плантаций садовой земляники в Татарстане и Тверской области»</a:t>
            </a:r>
            <a:endParaRPr lang="ru-RU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5834" y="5460301"/>
            <a:ext cx="716584" cy="426663"/>
          </a:xfrm>
          <a:prstGeom prst="rect">
            <a:avLst/>
          </a:prstGeom>
        </p:spPr>
      </p:pic>
      <p:sp>
        <p:nvSpPr>
          <p:cNvPr id="6" name="Заголовок 8"/>
          <p:cNvSpPr>
            <a:spLocks noGrp="1"/>
          </p:cNvSpPr>
          <p:nvPr>
            <p:ph type="title"/>
          </p:nvPr>
        </p:nvSpPr>
        <p:spPr>
          <a:xfrm>
            <a:off x="2484016" y="396404"/>
            <a:ext cx="3312616" cy="61560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Tahoma" pitchFamily="34" charset="0"/>
              </a:rPr>
              <a:t>Агросопровождение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Содержимое 4"/>
          <p:cNvSpPr>
            <a:spLocks noGrp="1"/>
          </p:cNvSpPr>
          <p:nvPr>
            <p:ph sz="half" idx="1"/>
          </p:nvPr>
        </p:nvSpPr>
        <p:spPr>
          <a:xfrm>
            <a:off x="107752" y="972469"/>
            <a:ext cx="3853119" cy="2808312"/>
          </a:xfrm>
        </p:spPr>
        <p:txBody>
          <a:bodyPr>
            <a:noAutofit/>
          </a:bodyPr>
          <a:lstStyle/>
          <a:p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До начала сбора на ремонтантных сортах дважды обрывались цветоносы, дл формирования мощной корневой системы</a:t>
            </a:r>
          </a:p>
          <a:p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Полив проводился при благоприятной погоды, </a:t>
            </a:r>
            <a:r>
              <a:rPr lang="ru-RU" sz="14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фертигация</a:t>
            </a: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осуществлялась по графику, 2 раза в сутки утром в 8:00 и вечером в 18:00. Контроль осуществлялся непосредственно производителем в «ручном режиме».</a:t>
            </a:r>
          </a:p>
          <a:p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Показатели почвы поддерживались на уровне рН=5,5-5,7 ЕС=0,8-0,9 </a:t>
            </a:r>
            <a:r>
              <a:rPr lang="en-US" sz="14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mSm</a:t>
            </a:r>
            <a:r>
              <a:rPr lang="ru-RU" sz="1600" dirty="0" smtClean="0">
                <a:ea typeface="Calibri" panose="020F0502020204030204" pitchFamily="34" charset="0"/>
              </a:rPr>
              <a:t>.</a:t>
            </a:r>
            <a:endParaRPr lang="ru-RU" sz="1600" dirty="0" smtClean="0"/>
          </a:p>
          <a:p>
            <a:endParaRPr lang="ru-RU" sz="1600" dirty="0"/>
          </a:p>
        </p:txBody>
      </p:sp>
      <p:pic>
        <p:nvPicPr>
          <p:cNvPr id="9" name="Рисунок 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155834" y="28842"/>
            <a:ext cx="1975439" cy="40067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4899474" y="2517451"/>
            <a:ext cx="2499618" cy="38741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/>
          <p:nvPr/>
        </p:nvPicPr>
        <p:blipFill rotWithShape="1">
          <a:blip r:embed="rId6" cstate="print"/>
          <a:srcRect t="28722"/>
          <a:stretch/>
        </p:blipFill>
        <p:spPr bwMode="auto">
          <a:xfrm>
            <a:off x="1187872" y="3636764"/>
            <a:ext cx="2160240" cy="21602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84030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156424" y="5673633"/>
            <a:ext cx="1932094" cy="325908"/>
          </a:xfrm>
        </p:spPr>
        <p:txBody>
          <a:bodyPr/>
          <a:lstStyle/>
          <a:p>
            <a:fld id="{8DBEAAEB-758A-4AAD-84ED-67F58590D845}" type="slidenum">
              <a:rPr lang="ru-RU" b="0" smtClean="0"/>
              <a:pPr/>
              <a:t>28</a:t>
            </a:fld>
            <a:endParaRPr lang="ru-RU" b="0" dirty="0"/>
          </a:p>
        </p:txBody>
      </p:sp>
      <p:sp>
        <p:nvSpPr>
          <p:cNvPr id="15" name="TextBox 14"/>
          <p:cNvSpPr txBox="1"/>
          <p:nvPr/>
        </p:nvSpPr>
        <p:spPr>
          <a:xfrm>
            <a:off x="1141245" y="5721976"/>
            <a:ext cx="6500585" cy="229221"/>
          </a:xfrm>
          <a:prstGeom prst="rect">
            <a:avLst/>
          </a:prstGeom>
          <a:noFill/>
        </p:spPr>
        <p:txBody>
          <a:bodyPr wrap="square" lIns="74607" tIns="37302" rIns="74607" bIns="37302" rtlCol="0">
            <a:spAutoFit/>
          </a:bodyPr>
          <a:lstStyle/>
          <a:p>
            <a:pPr>
              <a:lnSpc>
                <a:spcPts val="1224"/>
              </a:lnSpc>
            </a:pPr>
            <a:r>
              <a:rPr lang="ru-RU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«Успешные комплексные проекты закладки плантаций садовой земляники в Татарстане и Тверской области»</a:t>
            </a:r>
            <a:endParaRPr lang="ru-RU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5834" y="5460301"/>
            <a:ext cx="716584" cy="42666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 rotWithShape="1">
          <a:blip r:embed="rId4" cstate="print"/>
          <a:srcRect b="10367"/>
          <a:stretch/>
        </p:blipFill>
        <p:spPr bwMode="auto">
          <a:xfrm>
            <a:off x="714866" y="2869683"/>
            <a:ext cx="2945728" cy="24232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Заголовок 8"/>
          <p:cNvSpPr txBox="1">
            <a:spLocks/>
          </p:cNvSpPr>
          <p:nvPr/>
        </p:nvSpPr>
        <p:spPr>
          <a:xfrm>
            <a:off x="2802259" y="379916"/>
            <a:ext cx="2904940" cy="671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проекта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одержимое 9"/>
          <p:cNvSpPr txBox="1">
            <a:spLocks/>
          </p:cNvSpPr>
          <p:nvPr/>
        </p:nvSpPr>
        <p:spPr>
          <a:xfrm>
            <a:off x="335160" y="1052681"/>
            <a:ext cx="3408996" cy="1918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Посадка первая декада Июня</a:t>
            </a:r>
          </a:p>
          <a:p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Начало плодоношения первая декада августа</a:t>
            </a:r>
          </a:p>
          <a:p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Окончание сбора  28 октября</a:t>
            </a:r>
          </a:p>
          <a:p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Средняя урожайность 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250-300 </a:t>
            </a:r>
            <a:r>
              <a:rPr lang="ru-RU" sz="1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гр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/куст</a:t>
            </a:r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1278" y="1010424"/>
            <a:ext cx="2134133" cy="19603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1993" y="1007843"/>
            <a:ext cx="1952961" cy="27606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7" cstate="print"/>
          <a:srcRect b="30079"/>
          <a:stretch/>
        </p:blipFill>
        <p:spPr bwMode="auto">
          <a:xfrm>
            <a:off x="5868392" y="3132708"/>
            <a:ext cx="2296326" cy="24012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8" cstate="print"/>
          <a:srcRect t="7873"/>
          <a:stretch/>
        </p:blipFill>
        <p:spPr bwMode="auto">
          <a:xfrm>
            <a:off x="3780160" y="4068812"/>
            <a:ext cx="2355561" cy="18495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488124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29</a:t>
            </a:fld>
            <a:endParaRPr lang="ru-RU" b="0" dirty="0"/>
          </a:p>
        </p:txBody>
      </p:sp>
      <p:sp>
        <p:nvSpPr>
          <p:cNvPr id="15" name="TextBox 14"/>
          <p:cNvSpPr txBox="1"/>
          <p:nvPr/>
        </p:nvSpPr>
        <p:spPr>
          <a:xfrm>
            <a:off x="1141245" y="5721976"/>
            <a:ext cx="6500585" cy="229221"/>
          </a:xfrm>
          <a:prstGeom prst="rect">
            <a:avLst/>
          </a:prstGeom>
          <a:noFill/>
        </p:spPr>
        <p:txBody>
          <a:bodyPr wrap="square" lIns="74607" tIns="37302" rIns="74607" bIns="37302" rtlCol="0">
            <a:spAutoFit/>
          </a:bodyPr>
          <a:lstStyle/>
          <a:p>
            <a:pPr>
              <a:lnSpc>
                <a:spcPts val="1224"/>
              </a:lnSpc>
            </a:pPr>
            <a:r>
              <a:rPr lang="ru-RU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«Успешные комплексные проекты закладки плантаций садовой земляники в Татарстане и Тверской области»</a:t>
            </a:r>
            <a:endParaRPr lang="ru-RU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5834" y="5460301"/>
            <a:ext cx="716584" cy="426663"/>
          </a:xfrm>
          <a:prstGeom prst="rect">
            <a:avLst/>
          </a:prstGeom>
        </p:spPr>
      </p:pic>
      <p:sp>
        <p:nvSpPr>
          <p:cNvPr id="8" name="Содержимое 11"/>
          <p:cNvSpPr>
            <a:spLocks noGrp="1"/>
          </p:cNvSpPr>
          <p:nvPr>
            <p:ph sz="half" idx="1"/>
          </p:nvPr>
        </p:nvSpPr>
        <p:spPr>
          <a:xfrm>
            <a:off x="107752" y="1220539"/>
            <a:ext cx="4717032" cy="4096196"/>
          </a:xfrm>
        </p:spPr>
        <p:txBody>
          <a:bodyPr>
            <a:noAutofit/>
          </a:bodyPr>
          <a:lstStyle/>
          <a:p>
            <a:pPr indent="457200" algn="ctr">
              <a:lnSpc>
                <a:spcPct val="120000"/>
              </a:lnSpc>
              <a:buNone/>
            </a:pP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Tahoma" pitchFamily="34" charset="0"/>
              </a:rPr>
              <a:t>РЕЗУЛЬТАТ С ПЕРВОГО ГОДА ПОСАДКИ!!!! </a:t>
            </a:r>
          </a:p>
          <a:p>
            <a:pPr indent="457200" algn="just">
              <a:lnSpc>
                <a:spcPct val="100000"/>
              </a:lnSpc>
            </a:pP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Tahoma" pitchFamily="34" charset="0"/>
              </a:rPr>
              <a:t>Планирование закладки плантации ягодника с учетом перспективы</a:t>
            </a:r>
          </a:p>
          <a:p>
            <a:pPr indent="457200" algn="just">
              <a:lnSpc>
                <a:spcPct val="100000"/>
              </a:lnSpc>
            </a:pP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Tahoma" pitchFamily="34" charset="0"/>
              </a:rPr>
              <a:t>Профессиональное проектирование и разработка системы капельного орошения .</a:t>
            </a:r>
          </a:p>
          <a:p>
            <a:pPr indent="457200" algn="just">
              <a:lnSpc>
                <a:spcPct val="100000"/>
              </a:lnSpc>
            </a:pP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Tahoma" pitchFamily="34" charset="0"/>
              </a:rPr>
              <a:t>Выбор сортов и стратегия выращивания в зависимости от региона и   сезонности выхода на рынок </a:t>
            </a:r>
          </a:p>
          <a:p>
            <a:pPr indent="457200" algn="just">
              <a:lnSpc>
                <a:spcPct val="100000"/>
              </a:lnSpc>
            </a:pP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Tahoma" pitchFamily="34" charset="0"/>
              </a:rPr>
              <a:t>Разработка достаточной и эффективной системы питания и защиты</a:t>
            </a:r>
          </a:p>
          <a:p>
            <a:pPr indent="457200" algn="just">
              <a:lnSpc>
                <a:spcPct val="100000"/>
              </a:lnSpc>
            </a:pP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Tahoma" pitchFamily="34" charset="0"/>
              </a:rPr>
              <a:t>Выбор эффективного инструмента </a:t>
            </a:r>
            <a:r>
              <a:rPr lang="ru-RU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Tahoma" pitchFamily="34" charset="0"/>
              </a:rPr>
              <a:t>фертигационного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Tahoma" pitchFamily="34" charset="0"/>
              </a:rPr>
              <a:t> внесения удобрений </a:t>
            </a:r>
          </a:p>
          <a:p>
            <a:pPr indent="457200" algn="just">
              <a:lnSpc>
                <a:spcPct val="100000"/>
              </a:lnSpc>
            </a:pP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Tahoma" pitchFamily="34" charset="0"/>
              </a:rPr>
              <a:t>Строгое соблюдение дисциплины и технологии выращивания </a:t>
            </a:r>
          </a:p>
          <a:p>
            <a:pPr indent="457200" algn="just">
              <a:lnSpc>
                <a:spcPct val="100000"/>
              </a:lnSpc>
            </a:pP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Tahoma" pitchFamily="34" charset="0"/>
              </a:rPr>
              <a:t>Надежный и профессиональный партнер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Tahoma" pitchFamily="34" charset="0"/>
              </a:rPr>
              <a:t> 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Tahoma" pitchFamily="34" charset="0"/>
              </a:rPr>
              <a:t>- ЮГПОЛИВ КОРОЛЕВ АГРО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Tahoma" pitchFamily="34" charset="0"/>
              </a:rPr>
              <a:t>!!!!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Заголовок 12"/>
          <p:cNvSpPr>
            <a:spLocks noGrp="1"/>
          </p:cNvSpPr>
          <p:nvPr>
            <p:ph type="title"/>
          </p:nvPr>
        </p:nvSpPr>
        <p:spPr>
          <a:xfrm>
            <a:off x="1619920" y="467994"/>
            <a:ext cx="5311750" cy="68761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Tahoma" pitchFamily="34" charset="0"/>
              </a:rPr>
              <a:t>Результаты успешного проекта 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Tahoma" pitchFamily="34" charset="0"/>
              </a:rPr>
              <a:t/>
            </a:r>
            <a:b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Tahoma" pitchFamily="34" charset="0"/>
              </a:rPr>
            </a:b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Tahoma" pitchFamily="34" charset="0"/>
              </a:rPr>
              <a:t>закладки плантации земляники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ea typeface="Tahoma" pitchFamily="34" charset="0"/>
            </a:endParaRPr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352" y="1237184"/>
            <a:ext cx="2232248" cy="226123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 rotWithShape="1">
          <a:blip r:embed="rId5" cstate="print"/>
          <a:srcRect t="9440" b="3089"/>
          <a:stretch/>
        </p:blipFill>
        <p:spPr bwMode="auto">
          <a:xfrm>
            <a:off x="5436343" y="3564757"/>
            <a:ext cx="2400267" cy="21602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572489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3</a:t>
            </a:fld>
            <a:endParaRPr lang="ru-RU" b="0" dirty="0"/>
          </a:p>
        </p:txBody>
      </p:sp>
      <p:sp>
        <p:nvSpPr>
          <p:cNvPr id="15" name="TextBox 14"/>
          <p:cNvSpPr txBox="1"/>
          <p:nvPr/>
        </p:nvSpPr>
        <p:spPr>
          <a:xfrm>
            <a:off x="1141245" y="5721976"/>
            <a:ext cx="6500585" cy="229221"/>
          </a:xfrm>
          <a:prstGeom prst="rect">
            <a:avLst/>
          </a:prstGeom>
          <a:noFill/>
        </p:spPr>
        <p:txBody>
          <a:bodyPr wrap="square" lIns="74607" tIns="37302" rIns="74607" bIns="37302" rtlCol="0">
            <a:spAutoFit/>
          </a:bodyPr>
          <a:lstStyle/>
          <a:p>
            <a:pPr>
              <a:lnSpc>
                <a:spcPts val="1224"/>
              </a:lnSpc>
            </a:pPr>
            <a:r>
              <a:rPr lang="ru-RU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«Успешные комплексные проекты закладки плантаций садовой земляники в Татарстане и Тверской области»</a:t>
            </a:r>
            <a:endParaRPr lang="ru-RU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5834" y="5460301"/>
            <a:ext cx="716584" cy="426663"/>
          </a:xfrm>
          <a:prstGeom prst="rect">
            <a:avLst/>
          </a:prstGeom>
        </p:spPr>
      </p:pic>
      <p:sp>
        <p:nvSpPr>
          <p:cNvPr id="31" name="Заголовок 25"/>
          <p:cNvSpPr>
            <a:spLocks noGrp="1"/>
          </p:cNvSpPr>
          <p:nvPr>
            <p:ph type="title"/>
          </p:nvPr>
        </p:nvSpPr>
        <p:spPr>
          <a:xfrm>
            <a:off x="1243470" y="717432"/>
            <a:ext cx="6296134" cy="440309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Агрономическое и техническое сопровождение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8397546"/>
              </p:ext>
            </p:extLst>
          </p:nvPr>
        </p:nvGraphicFramePr>
        <p:xfrm>
          <a:off x="323776" y="1260500"/>
          <a:ext cx="7660790" cy="4025356"/>
        </p:xfrm>
        <a:graphic>
          <a:graphicData uri="http://schemas.openxmlformats.org/drawingml/2006/table">
            <a:tbl>
              <a:tblPr/>
              <a:tblGrid>
                <a:gridCol w="2001891">
                  <a:extLst>
                    <a:ext uri="{9D8B030D-6E8A-4147-A177-3AD203B41FA5}">
                      <a16:colId xmlns:a16="http://schemas.microsoft.com/office/drawing/2014/main" xmlns="" val="3106238085"/>
                    </a:ext>
                  </a:extLst>
                </a:gridCol>
                <a:gridCol w="5658899">
                  <a:extLst>
                    <a:ext uri="{9D8B030D-6E8A-4147-A177-3AD203B41FA5}">
                      <a16:colId xmlns:a16="http://schemas.microsoft.com/office/drawing/2014/main" xmlns="" val="236676057"/>
                    </a:ext>
                  </a:extLst>
                </a:gridCol>
              </a:tblGrid>
              <a:tr h="305299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Tahoma" pitchFamily="34" charset="0"/>
                          <a:cs typeface="Arial" panose="020B0604020202020204" pitchFamily="34" charset="0"/>
                        </a:rPr>
                        <a:t>Этапы сопровождения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ea typeface="Tahoma" pitchFamily="34" charset="0"/>
                        <a:cs typeface="Arial" panose="020B0604020202020204" pitchFamily="34" charset="0"/>
                      </a:endParaRPr>
                    </a:p>
                  </a:txBody>
                  <a:tcPr marL="34421" marR="344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Tahoma" pitchFamily="34" charset="0"/>
                          <a:cs typeface="Arial" panose="020B0604020202020204" pitchFamily="34" charset="0"/>
                        </a:rPr>
                        <a:t>Выполняемые работы, услуги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ea typeface="Tahoma" pitchFamily="34" charset="0"/>
                        <a:cs typeface="Arial" panose="020B0604020202020204" pitchFamily="34" charset="0"/>
                      </a:endParaRPr>
                    </a:p>
                  </a:txBody>
                  <a:tcPr marL="34421" marR="344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93110579"/>
                  </a:ext>
                </a:extLst>
              </a:tr>
              <a:tr h="915897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Tahoma" pitchFamily="34" charset="0"/>
                          <a:cs typeface="Arial" panose="020B0604020202020204" pitchFamily="34" charset="0"/>
                        </a:rPr>
                        <a:t>Планировка</a:t>
                      </a:r>
                      <a:r>
                        <a:rPr lang="ru-RU" sz="1000" b="1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Tahoma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Tahoma" pitchFamily="34" charset="0"/>
                          <a:cs typeface="Arial" panose="020B0604020202020204" pitchFamily="34" charset="0"/>
                        </a:rPr>
                        <a:t>участка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ea typeface="Tahoma" pitchFamily="34" charset="0"/>
                        <a:cs typeface="Arial" panose="020B0604020202020204" pitchFamily="34" charset="0"/>
                      </a:endParaRPr>
                    </a:p>
                  </a:txBody>
                  <a:tcPr marL="34421" marR="344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ru-RU" sz="1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Tahoma" pitchFamily="34" charset="0"/>
                          <a:cs typeface="Arial" panose="020B0604020202020204" pitchFamily="34" charset="0"/>
                        </a:rPr>
                        <a:t>Аудит участка планируемого под плантацию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ru-RU" sz="1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Tahoma" pitchFamily="34" charset="0"/>
                          <a:cs typeface="Arial" panose="020B0604020202020204" pitchFamily="34" charset="0"/>
                        </a:rPr>
                        <a:t>Разработка рекомендаций по подготовке участка под закладку плантации 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ru-RU" sz="1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Tahoma" pitchFamily="34" charset="0"/>
                          <a:cs typeface="Arial" panose="020B0604020202020204" pitchFamily="34" charset="0"/>
                        </a:rPr>
                        <a:t>Планирование участка под посадку (схемы посадки, технологические проезды и т.п.)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ru-RU" sz="1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Tahoma" pitchFamily="34" charset="0"/>
                          <a:cs typeface="Arial" panose="020B0604020202020204" pitchFamily="34" charset="0"/>
                        </a:rPr>
                        <a:t>Выбор перспективных ориентированных на участок сортовых комбинаций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ru-RU" sz="1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Tahoma" pitchFamily="34" charset="0"/>
                          <a:cs typeface="Arial" panose="020B0604020202020204" pitchFamily="34" charset="0"/>
                        </a:rPr>
                        <a:t>Консультации по выбору техники и  оборудования для основных и </a:t>
                      </a:r>
                      <a:r>
                        <a:rPr lang="ru-RU" sz="10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Tahoma" pitchFamily="34" charset="0"/>
                          <a:cs typeface="Arial" panose="020B0604020202020204" pitchFamily="34" charset="0"/>
                        </a:rPr>
                        <a:t>уходных</a:t>
                      </a:r>
                      <a:r>
                        <a:rPr lang="ru-RU" sz="1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Tahoma" pitchFamily="34" charset="0"/>
                          <a:cs typeface="Arial" panose="020B0604020202020204" pitchFamily="34" charset="0"/>
                        </a:rPr>
                        <a:t> работ</a:t>
                      </a: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9911340"/>
                  </a:ext>
                </a:extLst>
              </a:tr>
              <a:tr h="700075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Tahoma" pitchFamily="34" charset="0"/>
                          <a:cs typeface="Arial" panose="020B0604020202020204" pitchFamily="34" charset="0"/>
                        </a:rPr>
                        <a:t>Проектирование системы орошения и  внесения удобрений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ea typeface="Tahoma" pitchFamily="34" charset="0"/>
                        <a:cs typeface="Arial" panose="020B0604020202020204" pitchFamily="34" charset="0"/>
                      </a:endParaRPr>
                    </a:p>
                  </a:txBody>
                  <a:tcPr marL="34421" marR="344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ru-RU" sz="1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Tahoma" pitchFamily="34" charset="0"/>
                          <a:cs typeface="Arial" panose="020B0604020202020204" pitchFamily="34" charset="0"/>
                        </a:rPr>
                        <a:t>Сбор первичной информации по участку и точке водозабора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ru-RU" sz="1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Tahoma" pitchFamily="34" charset="0"/>
                          <a:cs typeface="Arial" panose="020B0604020202020204" pitchFamily="34" charset="0"/>
                        </a:rPr>
                        <a:t>Проектирование системы капельного орошения с учетом перспективы 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Tahoma" pitchFamily="34" charset="0"/>
                          <a:cs typeface="Arial" panose="020B0604020202020204" pitchFamily="34" charset="0"/>
                        </a:rPr>
                        <a:t>расширения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ea typeface="Tahoma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ru-RU" sz="1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Tahoma" pitchFamily="34" charset="0"/>
                          <a:cs typeface="Arial" panose="020B0604020202020204" pitchFamily="34" charset="0"/>
                        </a:rPr>
                        <a:t>Выбор системы внесения удобрений и автоматизация полива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ru-RU" sz="1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Tahoma" pitchFamily="34" charset="0"/>
                          <a:cs typeface="Arial" panose="020B0604020202020204" pitchFamily="34" charset="0"/>
                        </a:rPr>
                        <a:t>Подбор насосного оборудования</a:t>
                      </a: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5326935"/>
                  </a:ext>
                </a:extLst>
              </a:tr>
              <a:tr h="100981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Tahoma" pitchFamily="34" charset="0"/>
                          <a:cs typeface="Arial" panose="020B0604020202020204" pitchFamily="34" charset="0"/>
                        </a:rPr>
                        <a:t>Планирование питания, защиты и технологических работ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ea typeface="Tahoma" pitchFamily="34" charset="0"/>
                        <a:cs typeface="Arial" panose="020B0604020202020204" pitchFamily="34" charset="0"/>
                      </a:endParaRPr>
                    </a:p>
                  </a:txBody>
                  <a:tcPr marL="34421" marR="344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ru-RU" sz="1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Tahoma" pitchFamily="34" charset="0"/>
                          <a:cs typeface="Arial" panose="020B0604020202020204" pitchFamily="34" charset="0"/>
                        </a:rPr>
                        <a:t>Консультации по выбору укрывного материала и формированию гряд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Tahoma" pitchFamily="34" charset="0"/>
                          <a:cs typeface="Arial" panose="020B0604020202020204" pitchFamily="34" charset="0"/>
                        </a:rPr>
                        <a:t>Разработка технологических карт ручных и механизированных работ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Tahoma" pitchFamily="34" charset="0"/>
                          <a:cs typeface="Arial" panose="020B0604020202020204" pitchFamily="34" charset="0"/>
                        </a:rPr>
                        <a:t>Разработка </a:t>
                      </a:r>
                      <a:r>
                        <a:rPr lang="ru-RU" sz="1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Tahoma" pitchFamily="34" charset="0"/>
                          <a:cs typeface="Arial" panose="020B0604020202020204" pitchFamily="34" charset="0"/>
                        </a:rPr>
                        <a:t>программы питания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ru-RU" sz="1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Tahoma" pitchFamily="34" charset="0"/>
                          <a:cs typeface="Arial" panose="020B0604020202020204" pitchFamily="34" charset="0"/>
                        </a:rPr>
                        <a:t>Разработка программы защиты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ru-RU" sz="1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Tahoma" pitchFamily="34" charset="0"/>
                          <a:cs typeface="Arial" panose="020B0604020202020204" pitchFamily="34" charset="0"/>
                        </a:rPr>
                        <a:t>Разработка технологических 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Tahoma" pitchFamily="34" charset="0"/>
                          <a:cs typeface="Arial" panose="020B0604020202020204" pitchFamily="34" charset="0"/>
                        </a:rPr>
                        <a:t>операций</a:t>
                      </a:r>
                      <a:endParaRPr lang="en-US" sz="10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ea typeface="Tahoma" pitchFamily="34" charset="0"/>
                        <a:cs typeface="Arial" panose="020B0604020202020204" pitchFamily="34" charset="0"/>
                      </a:endParaRPr>
                    </a:p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None/>
                      </a:pP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ea typeface="Tahoma" pitchFamily="34" charset="0"/>
                        <a:cs typeface="Arial" panose="020B0604020202020204" pitchFamily="34" charset="0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76763179"/>
                  </a:ext>
                </a:extLst>
              </a:tr>
              <a:tr h="100981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Tahoma" pitchFamily="34" charset="0"/>
                          <a:cs typeface="Arial" panose="020B0604020202020204" pitchFamily="34" charset="0"/>
                        </a:rPr>
                        <a:t>Сопровождение проекта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ea typeface="Tahoma" pitchFamily="34" charset="0"/>
                        <a:cs typeface="Arial" panose="020B0604020202020204" pitchFamily="34" charset="0"/>
                      </a:endParaRPr>
                    </a:p>
                  </a:txBody>
                  <a:tcPr marL="34421" marR="344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ru-RU" sz="1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Tahoma" pitchFamily="34" charset="0"/>
                          <a:cs typeface="Arial" panose="020B0604020202020204" pitchFamily="34" charset="0"/>
                        </a:rPr>
                        <a:t>Выезд в наиболее ответственные фазы на плантацию, аудит выполняемых регламентов и консультирование 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ru-RU" sz="1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Tahoma" pitchFamily="34" charset="0"/>
                          <a:cs typeface="Arial" panose="020B0604020202020204" pitchFamily="34" charset="0"/>
                        </a:rPr>
                        <a:t>Оперативные </a:t>
                      </a:r>
                      <a:r>
                        <a:rPr lang="ru-RU" sz="10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Tahoma" pitchFamily="34" charset="0"/>
                          <a:cs typeface="Arial" panose="020B0604020202020204" pitchFamily="34" charset="0"/>
                        </a:rPr>
                        <a:t>он-лайн</a:t>
                      </a:r>
                      <a:r>
                        <a:rPr lang="ru-RU" sz="1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Tahoma" pitchFamily="34" charset="0"/>
                          <a:cs typeface="Arial" panose="020B0604020202020204" pitchFamily="34" charset="0"/>
                        </a:rPr>
                        <a:t> консультации в течение всего периода сопровождения.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ru-RU" sz="1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Tahoma" pitchFamily="34" charset="0"/>
                          <a:cs typeface="Arial" panose="020B0604020202020204" pitchFamily="34" charset="0"/>
                        </a:rPr>
                        <a:t>Подготовка рекомендаций, корректировок и замечаний, в зависимости от погодных условий и иных внешних 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Tahoma" pitchFamily="34" charset="0"/>
                          <a:cs typeface="Arial" panose="020B0604020202020204" pitchFamily="34" charset="0"/>
                        </a:rPr>
                        <a:t>факторов</a:t>
                      </a:r>
                      <a:endParaRPr lang="en-US" sz="10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ea typeface="Tahoma" pitchFamily="34" charset="0"/>
                        <a:cs typeface="Arial" panose="020B0604020202020204" pitchFamily="34" charset="0"/>
                      </a:endParaRPr>
                    </a:p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None/>
                      </a:pP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ea typeface="Tahoma" pitchFamily="34" charset="0"/>
                        <a:cs typeface="Arial" panose="020B0604020202020204" pitchFamily="34" charset="0"/>
                      </a:endParaRPr>
                    </a:p>
                  </a:txBody>
                  <a:tcPr marL="34421" marR="34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793602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03173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78860" y="5712851"/>
            <a:ext cx="2200744" cy="229221"/>
          </a:xfrm>
          <a:prstGeom prst="rect">
            <a:avLst/>
          </a:prstGeom>
          <a:noFill/>
        </p:spPr>
        <p:txBody>
          <a:bodyPr wrap="square" lIns="74607" tIns="37302" rIns="74607" bIns="37302" rtlCol="0">
            <a:spAutoFit/>
          </a:bodyPr>
          <a:lstStyle/>
          <a:p>
            <a:pPr>
              <a:lnSpc>
                <a:spcPts val="1224"/>
              </a:lnSpc>
            </a:pPr>
            <a:r>
              <a:rPr lang="ru-RU" sz="1000" dirty="0">
                <a:solidFill>
                  <a:schemeClr val="bg1">
                    <a:lumMod val="50000"/>
                  </a:schemeClr>
                </a:solidFill>
              </a:rPr>
              <a:t>Название презентации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30</a:t>
            </a:fld>
            <a:endParaRPr lang="ru-RU" b="0" dirty="0"/>
          </a:p>
        </p:txBody>
      </p:sp>
      <p:sp>
        <p:nvSpPr>
          <p:cNvPr id="2" name="Текст 1">
            <a:extLst>
              <a:ext uri="{FF2B5EF4-FFF2-40B4-BE49-F238E27FC236}">
                <a16:creationId xmlns:a16="http://schemas.microsoft.com/office/drawing/2014/main" xmlns="" id="{B5735F43-D536-CD4D-9AC1-BDF4003BEF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3776" y="1260500"/>
            <a:ext cx="5256584" cy="3024336"/>
          </a:xfrm>
        </p:spPr>
        <p:txBody>
          <a:bodyPr>
            <a:normAutofit lnSpcReduction="10000"/>
          </a:bodyPr>
          <a:lstStyle/>
          <a:p>
            <a:r>
              <a:rPr lang="ru-RU" sz="3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Группа компаний </a:t>
            </a:r>
            <a:r>
              <a:rPr lang="ru-RU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ЮГПОЛИВ КОРОЛЕВ </a:t>
            </a:r>
            <a:r>
              <a:rPr lang="ru-RU" sz="3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АГРО </a:t>
            </a:r>
            <a:r>
              <a:rPr lang="ru-RU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комплексный партнер по </a:t>
            </a:r>
            <a:r>
              <a:rPr lang="ru-RU" sz="3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всем направлениям выращивания плодово-ягодных плантаций</a:t>
            </a: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8392" y="1404516"/>
            <a:ext cx="1637381" cy="9749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A97E0CB-684E-4573-B57C-55F2BCC791CB}"/>
              </a:ext>
            </a:extLst>
          </p:cNvPr>
          <p:cNvSpPr txBox="1"/>
          <p:nvPr/>
        </p:nvSpPr>
        <p:spPr>
          <a:xfrm>
            <a:off x="5580360" y="2844676"/>
            <a:ext cx="25922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b="1" dirty="0">
                <a:solidFill>
                  <a:srgbClr val="7BA496"/>
                </a:solidFill>
                <a:hlinkClick r:id="rId4"/>
              </a:rPr>
              <a:t>www.yug-poliv.ru</a:t>
            </a:r>
            <a:r>
              <a:rPr lang="ru-RU" sz="2000" b="1" dirty="0">
                <a:solidFill>
                  <a:srgbClr val="7BA496"/>
                </a:solidFill>
              </a:rPr>
              <a:t> </a:t>
            </a:r>
          </a:p>
          <a:p>
            <a:pPr>
              <a:buNone/>
            </a:pPr>
            <a:r>
              <a:rPr lang="en-US" sz="2000" b="1" dirty="0">
                <a:solidFill>
                  <a:srgbClr val="7BA496"/>
                </a:solidFill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www.fitofert.ru</a:t>
            </a:r>
            <a:r>
              <a:rPr lang="en-US" sz="2000" b="1" dirty="0">
                <a:solidFill>
                  <a:srgbClr val="7BA496"/>
                </a:solidFill>
              </a:rPr>
              <a:t> </a:t>
            </a:r>
            <a:endParaRPr lang="ru-RU" sz="2000" b="1" dirty="0">
              <a:solidFill>
                <a:srgbClr val="7BA496"/>
              </a:solidFill>
            </a:endParaRPr>
          </a:p>
          <a:p>
            <a:pPr>
              <a:buNone/>
            </a:pPr>
            <a:r>
              <a:rPr lang="en-US" sz="2000" b="1" dirty="0">
                <a:solidFill>
                  <a:srgbClr val="7BA496"/>
                </a:solidFill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www.</a:t>
            </a:r>
            <a:r>
              <a:rPr lang="ru-RU" sz="2000" b="1" dirty="0" err="1">
                <a:solidFill>
                  <a:srgbClr val="7BA496"/>
                </a:solidFill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фриго.рф</a:t>
            </a:r>
            <a:r>
              <a:rPr lang="ru-RU" sz="2000" b="1" dirty="0">
                <a:solidFill>
                  <a:srgbClr val="7BA496"/>
                </a:solidFill>
              </a:rPr>
              <a:t> </a:t>
            </a:r>
            <a:endParaRPr lang="ru-RU" sz="2000" b="1" i="1" dirty="0">
              <a:solidFill>
                <a:srgbClr val="7BA496"/>
              </a:solidFill>
            </a:endParaRPr>
          </a:p>
          <a:p>
            <a:pPr>
              <a:buNone/>
            </a:pPr>
            <a:r>
              <a:rPr lang="en-US" sz="2000" b="1" dirty="0">
                <a:solidFill>
                  <a:srgbClr val="7BA496"/>
                </a:solidFill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www.korolevagro.ru</a:t>
            </a:r>
            <a:endParaRPr lang="ru-RU" sz="2000" b="1" dirty="0">
              <a:solidFill>
                <a:srgbClr val="7BA496"/>
              </a:solidFill>
            </a:endParaRPr>
          </a:p>
          <a:p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xmlns="" val="3641476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4</a:t>
            </a:fld>
            <a:endParaRPr lang="ru-RU" b="0" dirty="0"/>
          </a:p>
        </p:txBody>
      </p:sp>
      <p:sp>
        <p:nvSpPr>
          <p:cNvPr id="15" name="TextBox 14"/>
          <p:cNvSpPr txBox="1"/>
          <p:nvPr/>
        </p:nvSpPr>
        <p:spPr>
          <a:xfrm>
            <a:off x="1141245" y="5721976"/>
            <a:ext cx="6500585" cy="229221"/>
          </a:xfrm>
          <a:prstGeom prst="rect">
            <a:avLst/>
          </a:prstGeom>
          <a:noFill/>
        </p:spPr>
        <p:txBody>
          <a:bodyPr wrap="square" lIns="74607" tIns="37302" rIns="74607" bIns="37302" rtlCol="0">
            <a:spAutoFit/>
          </a:bodyPr>
          <a:lstStyle/>
          <a:p>
            <a:pPr>
              <a:lnSpc>
                <a:spcPts val="1224"/>
              </a:lnSpc>
            </a:pPr>
            <a:r>
              <a:rPr lang="ru-RU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«Успешные комплексные проекты закладки плантаций садовой земляники в Татарстане и Тверской области»</a:t>
            </a:r>
            <a:endParaRPr lang="ru-RU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5834" y="5460301"/>
            <a:ext cx="716584" cy="426663"/>
          </a:xfrm>
          <a:prstGeom prst="rect">
            <a:avLst/>
          </a:prstGeom>
        </p:spPr>
      </p:pic>
      <p:sp>
        <p:nvSpPr>
          <p:cNvPr id="8" name="Заголовок 25"/>
          <p:cNvSpPr>
            <a:spLocks noGrp="1"/>
          </p:cNvSpPr>
          <p:nvPr>
            <p:ph type="title"/>
          </p:nvPr>
        </p:nvSpPr>
        <p:spPr>
          <a:xfrm>
            <a:off x="827832" y="865893"/>
            <a:ext cx="6679902" cy="584325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Tahoma" pitchFamily="34" charset="0"/>
              </a:rPr>
              <a:t>Реализация проекта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Tahoma" pitchFamily="34" charset="0"/>
              </a:rPr>
              <a:t> 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Tahoma" pitchFamily="34" charset="0"/>
              </a:rPr>
              <a:t>ООО «Чистый город»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ea typeface="Tahoma" pitchFamily="34" charset="0"/>
            </a:endParaRPr>
          </a:p>
        </p:txBody>
      </p:sp>
      <p:sp>
        <p:nvSpPr>
          <p:cNvPr id="9" name="Содержимое 3"/>
          <p:cNvSpPr>
            <a:spLocks noGrp="1"/>
          </p:cNvSpPr>
          <p:nvPr>
            <p:ph sz="half" idx="1"/>
          </p:nvPr>
        </p:nvSpPr>
        <p:spPr>
          <a:xfrm>
            <a:off x="295834" y="1839334"/>
            <a:ext cx="3772358" cy="3309598"/>
          </a:xfrm>
        </p:spPr>
        <p:txBody>
          <a:bodyPr>
            <a:normAutofit lnSpcReduction="10000"/>
          </a:bodyPr>
          <a:lstStyle/>
          <a:p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Производитель ООО «Чистый город», Тверская область, </a:t>
            </a:r>
            <a:r>
              <a:rPr lang="ru-RU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Калязинский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район</a:t>
            </a:r>
          </a:p>
          <a:p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Садово-ягодный проект площадью 20 га, с поэтапным расширением</a:t>
            </a:r>
          </a:p>
          <a:p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Первый год – закладка плантации земляники 2 га.</a:t>
            </a:r>
          </a:p>
          <a:p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Опыт выращивания до 2019 года – отсутствует</a:t>
            </a:r>
          </a:p>
          <a:p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Штатный агроном - отсутствует</a:t>
            </a:r>
          </a:p>
          <a:p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Содержимое 4"/>
          <p:cNvSpPr txBox="1">
            <a:spLocks/>
          </p:cNvSpPr>
          <p:nvPr/>
        </p:nvSpPr>
        <p:spPr>
          <a:xfrm>
            <a:off x="4068440" y="1790371"/>
            <a:ext cx="3886200" cy="3251299"/>
          </a:xfrm>
          <a:prstGeom prst="rect">
            <a:avLst/>
          </a:prstGeom>
        </p:spPr>
        <p:txBody>
          <a:bodyPr>
            <a:normAutofit/>
          </a:bodyPr>
          <a:lstStyle>
            <a:lvl1pPr marL="279781" indent="-279781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rgbClr val="5F5F5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6194" indent="-23315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5F5F5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32606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F5F5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05647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>
                <a:solidFill>
                  <a:srgbClr val="5F5F5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678692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rgbClr val="5F5F5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051731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4773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97814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0857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Посадочный материал – поставщик </a:t>
            </a:r>
            <a:r>
              <a:rPr lang="ru-RU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Шуйские Ягоды</a:t>
            </a:r>
          </a:p>
          <a:p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СКО , Растворный узел </a:t>
            </a:r>
            <a:r>
              <a:rPr lang="ru-RU" sz="1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Агроджет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насосная станция, система автоматизации – проектировщик и поставщик </a:t>
            </a:r>
            <a:r>
              <a:rPr lang="ru-RU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ЮГПОЛИВ КОРОЛЕВ АГРО</a:t>
            </a:r>
          </a:p>
          <a:p>
            <a:r>
              <a:rPr lang="ru-RU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Агросопровождение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и удобрения </a:t>
            </a:r>
            <a:r>
              <a:rPr lang="ru-RU" sz="1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ФитоФерт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- консультант и поставщик </a:t>
            </a:r>
            <a:r>
              <a:rPr lang="ru-RU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ЮГПОЛИВ КОРОЛЕВ АГРО</a:t>
            </a:r>
          </a:p>
          <a:p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247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5</a:t>
            </a:fld>
            <a:endParaRPr lang="ru-RU" b="0" dirty="0"/>
          </a:p>
        </p:txBody>
      </p:sp>
      <p:sp>
        <p:nvSpPr>
          <p:cNvPr id="15" name="TextBox 14"/>
          <p:cNvSpPr txBox="1"/>
          <p:nvPr/>
        </p:nvSpPr>
        <p:spPr>
          <a:xfrm>
            <a:off x="1141245" y="5721976"/>
            <a:ext cx="6500585" cy="229221"/>
          </a:xfrm>
          <a:prstGeom prst="rect">
            <a:avLst/>
          </a:prstGeom>
          <a:noFill/>
        </p:spPr>
        <p:txBody>
          <a:bodyPr wrap="square" lIns="74607" tIns="37302" rIns="74607" bIns="37302" rtlCol="0">
            <a:spAutoFit/>
          </a:bodyPr>
          <a:lstStyle/>
          <a:p>
            <a:pPr>
              <a:lnSpc>
                <a:spcPts val="1224"/>
              </a:lnSpc>
            </a:pPr>
            <a:r>
              <a:rPr lang="ru-RU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«Успешные комплексные проекты закладки плантаций садовой земляники в Татарстане и Тверской области»</a:t>
            </a:r>
            <a:endParaRPr lang="ru-RU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5834" y="5460301"/>
            <a:ext cx="716584" cy="426663"/>
          </a:xfrm>
          <a:prstGeom prst="rect">
            <a:avLst/>
          </a:prstGeom>
        </p:spPr>
      </p:pic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755824" y="365193"/>
            <a:ext cx="6797016" cy="535267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Tahoma" pitchFamily="34" charset="0"/>
              </a:rPr>
              <a:t>Реализация проекта</a:t>
            </a: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Tahoma" pitchFamily="34" charset="0"/>
              </a:rPr>
              <a:t> </a:t>
            </a:r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Tahoma" pitchFamily="34" charset="0"/>
              </a:rPr>
              <a:t>                                     ООО «Чистый город»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864" y="972468"/>
            <a:ext cx="6912768" cy="4654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10247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6</a:t>
            </a:fld>
            <a:endParaRPr lang="ru-RU" b="0" dirty="0"/>
          </a:p>
        </p:txBody>
      </p:sp>
      <p:sp>
        <p:nvSpPr>
          <p:cNvPr id="15" name="TextBox 14"/>
          <p:cNvSpPr txBox="1"/>
          <p:nvPr/>
        </p:nvSpPr>
        <p:spPr>
          <a:xfrm>
            <a:off x="1141245" y="5721976"/>
            <a:ext cx="6500585" cy="229221"/>
          </a:xfrm>
          <a:prstGeom prst="rect">
            <a:avLst/>
          </a:prstGeom>
          <a:noFill/>
        </p:spPr>
        <p:txBody>
          <a:bodyPr wrap="square" lIns="74607" tIns="37302" rIns="74607" bIns="37302" rtlCol="0">
            <a:spAutoFit/>
          </a:bodyPr>
          <a:lstStyle/>
          <a:p>
            <a:pPr>
              <a:lnSpc>
                <a:spcPts val="1224"/>
              </a:lnSpc>
            </a:pPr>
            <a:r>
              <a:rPr lang="ru-RU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«Успешные комплексные проекты закладки плантаций садовой земляники в Татарстане и Тверской области»</a:t>
            </a:r>
            <a:endParaRPr lang="ru-RU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5834" y="5460301"/>
            <a:ext cx="716584" cy="42666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63936" y="540420"/>
            <a:ext cx="48064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Проектирование системы орошения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ЮГПОЛИВ  КОРОЛЕВ  АГРО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6476" y="1487177"/>
            <a:ext cx="3045537" cy="2290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087" y="3511317"/>
            <a:ext cx="2535343" cy="1826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7579" y="1370488"/>
            <a:ext cx="2491851" cy="2009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05371" y="3785788"/>
            <a:ext cx="2929938" cy="1542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393" t="3635" r="14157"/>
          <a:stretch/>
        </p:blipFill>
        <p:spPr>
          <a:xfrm>
            <a:off x="2922260" y="1745965"/>
            <a:ext cx="1944216" cy="326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3903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7</a:t>
            </a:fld>
            <a:endParaRPr lang="ru-RU" b="0" dirty="0"/>
          </a:p>
        </p:txBody>
      </p:sp>
      <p:sp>
        <p:nvSpPr>
          <p:cNvPr id="15" name="TextBox 14"/>
          <p:cNvSpPr txBox="1"/>
          <p:nvPr/>
        </p:nvSpPr>
        <p:spPr>
          <a:xfrm>
            <a:off x="1141245" y="5721976"/>
            <a:ext cx="6500585" cy="229221"/>
          </a:xfrm>
          <a:prstGeom prst="rect">
            <a:avLst/>
          </a:prstGeom>
          <a:noFill/>
        </p:spPr>
        <p:txBody>
          <a:bodyPr wrap="square" lIns="74607" tIns="37302" rIns="74607" bIns="37302" rtlCol="0">
            <a:spAutoFit/>
          </a:bodyPr>
          <a:lstStyle/>
          <a:p>
            <a:pPr>
              <a:lnSpc>
                <a:spcPts val="1224"/>
              </a:lnSpc>
            </a:pPr>
            <a:r>
              <a:rPr lang="ru-RU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«Успешные комплексные проекты закладки плантаций садовой земляники в Татарстане и Тверской области»</a:t>
            </a:r>
            <a:endParaRPr lang="ru-RU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5834" y="5460301"/>
            <a:ext cx="716584" cy="42666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79960" y="756444"/>
            <a:ext cx="41563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Система капельного орошения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одержимое 12"/>
          <p:cNvSpPr txBox="1">
            <a:spLocks/>
          </p:cNvSpPr>
          <p:nvPr/>
        </p:nvSpPr>
        <p:spPr>
          <a:xfrm>
            <a:off x="378282" y="1365084"/>
            <a:ext cx="3521978" cy="414836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ru-RU" sz="2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	</a:t>
            </a:r>
            <a:r>
              <a:rPr lang="ru-RU" sz="1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Комплектация</a:t>
            </a:r>
            <a:r>
              <a:rPr lang="en-US" sz="1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:</a:t>
            </a:r>
            <a:endParaRPr lang="ru-RU" sz="17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ru-RU" sz="1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Фильтр сетчатый автомат AF204SF 4" 10бар90м3/ч120м</a:t>
            </a:r>
            <a:r>
              <a:rPr lang="en-US" sz="1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(</a:t>
            </a:r>
            <a:r>
              <a:rPr lang="ru-RU" sz="1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производство </a:t>
            </a:r>
            <a:r>
              <a:rPr lang="en-US" sz="17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Yamit</a:t>
            </a:r>
            <a:r>
              <a:rPr lang="ru-RU" sz="1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, Израиль</a:t>
            </a:r>
            <a:r>
              <a:rPr lang="ru-RU" sz="1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10000"/>
              </a:lnSpc>
            </a:pPr>
            <a:r>
              <a:rPr lang="ru-RU" sz="1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Счетчик импульсный РАФ </a:t>
            </a:r>
            <a:r>
              <a:rPr lang="en-US" sz="1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(</a:t>
            </a:r>
            <a:r>
              <a:rPr lang="ru-RU" sz="1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производство</a:t>
            </a:r>
            <a:r>
              <a:rPr lang="ru-RU" sz="1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, Израиль</a:t>
            </a:r>
            <a:r>
              <a:rPr lang="ru-RU" sz="1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10000"/>
              </a:lnSpc>
            </a:pPr>
            <a:r>
              <a:rPr lang="ru-RU" sz="17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Гиравлические</a:t>
            </a:r>
            <a:r>
              <a:rPr lang="ru-RU" sz="1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клапана </a:t>
            </a:r>
            <a:r>
              <a:rPr lang="ru-RU" sz="17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Дорот</a:t>
            </a:r>
            <a:r>
              <a:rPr lang="ru-RU" sz="1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(производство </a:t>
            </a:r>
            <a:r>
              <a:rPr lang="en-US" sz="17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Dorot</a:t>
            </a:r>
            <a:r>
              <a:rPr lang="ru-RU" sz="1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, Израиль</a:t>
            </a:r>
            <a:r>
              <a:rPr lang="ru-RU" sz="1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10000"/>
              </a:lnSpc>
            </a:pPr>
            <a:r>
              <a:rPr lang="ru-RU" sz="1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Поливной рукав </a:t>
            </a:r>
            <a:r>
              <a:rPr lang="en-US" sz="17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SuhhyHose</a:t>
            </a:r>
            <a:r>
              <a:rPr lang="en-US" sz="1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ru-RU" sz="1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(производство Гонконг)</a:t>
            </a:r>
          </a:p>
          <a:p>
            <a:pPr>
              <a:lnSpc>
                <a:spcPct val="110000"/>
              </a:lnSpc>
            </a:pPr>
            <a:r>
              <a:rPr lang="ru-RU" sz="1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Капельная линия </a:t>
            </a:r>
            <a:r>
              <a:rPr lang="ru-RU" sz="17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ЭлосКомпакт</a:t>
            </a:r>
            <a:r>
              <a:rPr lang="ru-RU" sz="1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(</a:t>
            </a:r>
            <a:r>
              <a:rPr lang="ru-RU" sz="17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Ривулис</a:t>
            </a:r>
            <a:r>
              <a:rPr lang="ru-RU" sz="1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/</a:t>
            </a:r>
            <a:r>
              <a:rPr lang="ru-RU" sz="17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Евродрип</a:t>
            </a:r>
            <a:r>
              <a:rPr lang="ru-RU" sz="1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, Израиль/Греция)	</a:t>
            </a:r>
          </a:p>
          <a:p>
            <a:pPr>
              <a:buFont typeface="Arial" panose="020B0604020202020204" pitchFamily="34" charset="0"/>
              <a:buNone/>
            </a:pPr>
            <a:r>
              <a:rPr lang="ru-RU" sz="1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	</a:t>
            </a:r>
          </a:p>
          <a:p>
            <a:endParaRPr lang="ru-RU" dirty="0"/>
          </a:p>
        </p:txBody>
      </p:sp>
      <p:pic>
        <p:nvPicPr>
          <p:cNvPr id="8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84810" y="1238331"/>
            <a:ext cx="2242023" cy="1462329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92780" y="1227563"/>
            <a:ext cx="1800200" cy="2481221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84810" y="2861230"/>
            <a:ext cx="1589823" cy="2575992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08746" y="3797076"/>
            <a:ext cx="2384234" cy="163988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1521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8</a:t>
            </a:fld>
            <a:endParaRPr lang="ru-RU" b="0" dirty="0"/>
          </a:p>
        </p:txBody>
      </p:sp>
      <p:sp>
        <p:nvSpPr>
          <p:cNvPr id="15" name="TextBox 14"/>
          <p:cNvSpPr txBox="1"/>
          <p:nvPr/>
        </p:nvSpPr>
        <p:spPr>
          <a:xfrm>
            <a:off x="1141245" y="5721976"/>
            <a:ext cx="6500585" cy="229221"/>
          </a:xfrm>
          <a:prstGeom prst="rect">
            <a:avLst/>
          </a:prstGeom>
          <a:noFill/>
        </p:spPr>
        <p:txBody>
          <a:bodyPr wrap="square" lIns="74607" tIns="37302" rIns="74607" bIns="37302" rtlCol="0">
            <a:spAutoFit/>
          </a:bodyPr>
          <a:lstStyle/>
          <a:p>
            <a:pPr>
              <a:lnSpc>
                <a:spcPts val="1224"/>
              </a:lnSpc>
            </a:pPr>
            <a:r>
              <a:rPr lang="ru-RU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«Успешные комплексные проекты закладки плантаций садовой земляники в Татарстане и Тверской области»</a:t>
            </a:r>
            <a:endParaRPr lang="ru-RU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5834" y="5460301"/>
            <a:ext cx="716584" cy="42666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051968" y="629119"/>
            <a:ext cx="44368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Электрическая насосная станция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одержимое 7"/>
          <p:cNvSpPr>
            <a:spLocks noGrp="1"/>
          </p:cNvSpPr>
          <p:nvPr>
            <p:ph sz="half" idx="1"/>
          </p:nvPr>
        </p:nvSpPr>
        <p:spPr>
          <a:xfrm>
            <a:off x="323776" y="1188492"/>
            <a:ext cx="3744416" cy="4176464"/>
          </a:xfrm>
        </p:spPr>
        <p:txBody>
          <a:bodyPr>
            <a:noAutofit/>
          </a:bodyPr>
          <a:lstStyle/>
          <a:p>
            <a:pPr marL="360000" indent="-360000">
              <a:spcBef>
                <a:spcPts val="0"/>
              </a:spcBef>
              <a:buFont typeface="Wingdings" pitchFamily="2" charset="2"/>
              <a:buChar char="§"/>
            </a:pPr>
            <a:r>
              <a:rPr lang="ru-RU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Насосные агрегаты – производство компании </a:t>
            </a:r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(</a:t>
            </a:r>
            <a:r>
              <a:rPr lang="en-US" sz="16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Saer</a:t>
            </a:r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, Италия)</a:t>
            </a:r>
          </a:p>
          <a:p>
            <a:pPr marL="360000" indent="-360000">
              <a:spcBef>
                <a:spcPts val="0"/>
              </a:spcBef>
              <a:buNone/>
            </a:pPr>
            <a:endParaRPr lang="ru-RU" sz="16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60000" indent="-360000">
              <a:spcBef>
                <a:spcPts val="0"/>
              </a:spcBef>
              <a:buFont typeface="Wingdings" pitchFamily="2" charset="2"/>
              <a:buChar char="§"/>
            </a:pPr>
            <a:r>
              <a:rPr lang="ru-RU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Производительность - </a:t>
            </a:r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30 м3/час</a:t>
            </a:r>
          </a:p>
          <a:p>
            <a:pPr marL="360000" indent="-360000">
              <a:spcBef>
                <a:spcPts val="0"/>
              </a:spcBef>
              <a:buFont typeface="Wingdings" pitchFamily="2" charset="2"/>
              <a:buChar char="§"/>
            </a:pPr>
            <a:r>
              <a:rPr lang="ru-RU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Рабочее давление – </a:t>
            </a:r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40м (4 </a:t>
            </a:r>
            <a:r>
              <a:rPr lang="ru-RU" sz="16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атм</a:t>
            </a:r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</a:p>
          <a:p>
            <a:pPr marL="360000" indent="-360000">
              <a:spcBef>
                <a:spcPts val="0"/>
              </a:spcBef>
              <a:buFont typeface="Wingdings" pitchFamily="2" charset="2"/>
              <a:buChar char="§"/>
            </a:pPr>
            <a:r>
              <a:rPr lang="ru-RU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Потребляемая мощность </a:t>
            </a:r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7,5 кВт</a:t>
            </a:r>
          </a:p>
          <a:p>
            <a:pPr marL="360000" indent="-360000">
              <a:spcBef>
                <a:spcPts val="0"/>
              </a:spcBef>
              <a:buFont typeface="Wingdings" pitchFamily="2" charset="2"/>
              <a:buChar char="§"/>
            </a:pPr>
            <a:r>
              <a:rPr lang="ru-RU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 агрегата - рабочий </a:t>
            </a:r>
            <a:r>
              <a:rPr lang="en-US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+ </a:t>
            </a:r>
            <a:r>
              <a:rPr lang="ru-RU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резервный</a:t>
            </a:r>
          </a:p>
          <a:p>
            <a:pPr marL="360000" indent="-360000">
              <a:spcBef>
                <a:spcPts val="0"/>
              </a:spcBef>
              <a:buNone/>
            </a:pPr>
            <a:endParaRPr lang="en-US" sz="16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60000" indent="-360000">
              <a:spcBef>
                <a:spcPts val="0"/>
              </a:spcBef>
              <a:buFont typeface="Wingdings" pitchFamily="2" charset="2"/>
              <a:buChar char="§"/>
            </a:pPr>
            <a:r>
              <a:rPr lang="ru-RU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Шкаф управления – с частотным преобразователем (производство </a:t>
            </a:r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ЮГПОЛИВ КОРОЛЕВ АГРО</a:t>
            </a:r>
            <a:r>
              <a:rPr lang="ru-RU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</a:p>
          <a:p>
            <a:pPr marL="360000" indent="-360000">
              <a:spcBef>
                <a:spcPts val="0"/>
              </a:spcBef>
              <a:buFont typeface="Wingdings" pitchFamily="2" charset="2"/>
              <a:buChar char="§"/>
            </a:pPr>
            <a:endParaRPr lang="ru-RU" sz="16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60000" indent="-360000">
              <a:spcBef>
                <a:spcPts val="0"/>
              </a:spcBef>
              <a:buFont typeface="Wingdings" pitchFamily="2" charset="2"/>
              <a:buChar char="§"/>
            </a:pPr>
            <a:r>
              <a:rPr lang="ru-RU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Обвязка насосной станции</a:t>
            </a:r>
            <a:r>
              <a:rPr lang="en-US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для соединения с системой капельного орошения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360" y="2605216"/>
            <a:ext cx="2520280" cy="30770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0200" y="1044476"/>
            <a:ext cx="2433301" cy="284744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10273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9</a:t>
            </a:fld>
            <a:endParaRPr lang="ru-RU" b="0" dirty="0"/>
          </a:p>
        </p:txBody>
      </p:sp>
      <p:sp>
        <p:nvSpPr>
          <p:cNvPr id="15" name="TextBox 14"/>
          <p:cNvSpPr txBox="1"/>
          <p:nvPr/>
        </p:nvSpPr>
        <p:spPr>
          <a:xfrm>
            <a:off x="1141245" y="5721976"/>
            <a:ext cx="6500585" cy="229221"/>
          </a:xfrm>
          <a:prstGeom prst="rect">
            <a:avLst/>
          </a:prstGeom>
          <a:noFill/>
        </p:spPr>
        <p:txBody>
          <a:bodyPr wrap="square" lIns="74607" tIns="37302" rIns="74607" bIns="37302" rtlCol="0">
            <a:spAutoFit/>
          </a:bodyPr>
          <a:lstStyle/>
          <a:p>
            <a:pPr>
              <a:lnSpc>
                <a:spcPts val="1224"/>
              </a:lnSpc>
            </a:pPr>
            <a:r>
              <a:rPr lang="ru-RU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«Успешные комплексные проекты закладки плантаций садовой земляники в Татарстане и Тверской области»</a:t>
            </a:r>
            <a:endParaRPr lang="ru-RU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5834" y="5460301"/>
            <a:ext cx="716584" cy="42666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331888" y="612428"/>
            <a:ext cx="58865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Растворный узел </a:t>
            </a:r>
            <a:r>
              <a:rPr lang="ru-RU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Агроджет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endParaRPr lang="en-US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(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производство ЮГПОЛИВ КОРОЛЕВ АГРО)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одержимое 13"/>
          <p:cNvSpPr>
            <a:spLocks noGrp="1"/>
          </p:cNvSpPr>
          <p:nvPr>
            <p:ph sz="half" idx="1"/>
          </p:nvPr>
        </p:nvSpPr>
        <p:spPr>
          <a:xfrm>
            <a:off x="179760" y="1391820"/>
            <a:ext cx="4271648" cy="4258649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n-US" sz="1400" b="1" dirty="0" smtClean="0">
                <a:ea typeface="Tahoma" pitchFamily="34" charset="0"/>
              </a:rPr>
              <a:t>	</a:t>
            </a:r>
            <a:r>
              <a:rPr lang="ru-RU" sz="1400" b="1" dirty="0" smtClean="0">
                <a:ea typeface="Tahoma" pitchFamily="34" charset="0"/>
              </a:rPr>
              <a:t>Принцип работы:</a:t>
            </a:r>
            <a:endParaRPr lang="ru-RU" sz="1400" dirty="0" smtClean="0">
              <a:ea typeface="Tahoma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1400" dirty="0" smtClean="0">
                <a:ea typeface="Tahoma" pitchFamily="34" charset="0"/>
              </a:rPr>
              <a:t>«Агроджет» - узел внесения удобрений проточного типа, не имеет смесительного бака и устанавливается на магистральный трубопровод по принципу «</a:t>
            </a:r>
            <a:r>
              <a:rPr lang="ru-RU" sz="1400" dirty="0" err="1" smtClean="0">
                <a:ea typeface="Tahoma" pitchFamily="34" charset="0"/>
              </a:rPr>
              <a:t>Bypass</a:t>
            </a:r>
            <a:r>
              <a:rPr lang="ru-RU" sz="1400" dirty="0" smtClean="0">
                <a:ea typeface="Tahoma" pitchFamily="34" charset="0"/>
              </a:rPr>
              <a:t>»</a:t>
            </a:r>
          </a:p>
          <a:p>
            <a:pPr>
              <a:lnSpc>
                <a:spcPct val="120000"/>
              </a:lnSpc>
            </a:pPr>
            <a:r>
              <a:rPr lang="en-US" sz="1400" dirty="0" smtClean="0">
                <a:ea typeface="Tahoma" pitchFamily="34" charset="0"/>
              </a:rPr>
              <a:t> </a:t>
            </a:r>
            <a:r>
              <a:rPr lang="ru-RU" sz="1400" dirty="0" smtClean="0">
                <a:ea typeface="Tahoma" pitchFamily="34" charset="0"/>
              </a:rPr>
              <a:t>Приготовление питательного раствора осуществляется по заранее установленной программе с помощью контроллера </a:t>
            </a:r>
            <a:r>
              <a:rPr lang="ru-RU" sz="1400" dirty="0" err="1" smtClean="0">
                <a:ea typeface="Tahoma" pitchFamily="34" charset="0"/>
              </a:rPr>
              <a:t>Gallileo</a:t>
            </a:r>
            <a:r>
              <a:rPr lang="ru-RU" sz="1400" dirty="0" smtClean="0">
                <a:ea typeface="Tahoma" pitchFamily="34" charset="0"/>
              </a:rPr>
              <a:t> производства </a:t>
            </a:r>
            <a:r>
              <a:rPr lang="ru-RU" sz="1400" dirty="0" err="1" smtClean="0">
                <a:ea typeface="Tahoma" pitchFamily="34" charset="0"/>
              </a:rPr>
              <a:t>Galcon</a:t>
            </a:r>
            <a:r>
              <a:rPr lang="ru-RU" sz="1400" dirty="0" smtClean="0">
                <a:ea typeface="Tahoma" pitchFamily="34" charset="0"/>
              </a:rPr>
              <a:t> Израиль. </a:t>
            </a:r>
          </a:p>
          <a:p>
            <a:pPr lvl="0">
              <a:lnSpc>
                <a:spcPct val="120000"/>
              </a:lnSpc>
              <a:buFont typeface="Wingdings" pitchFamily="2" charset="2"/>
              <a:buChar char="§"/>
            </a:pPr>
            <a:r>
              <a:rPr lang="en-US" sz="1400" dirty="0" smtClean="0">
                <a:ea typeface="Tahoma" pitchFamily="34" charset="0"/>
              </a:rPr>
              <a:t> </a:t>
            </a:r>
            <a:r>
              <a:rPr lang="ru-RU" sz="1400" dirty="0" smtClean="0">
                <a:ea typeface="Tahoma" pitchFamily="34" charset="0"/>
              </a:rPr>
              <a:t>Контроллер отслеживает параметры ЕС и </a:t>
            </a:r>
            <a:r>
              <a:rPr lang="ru-RU" sz="1400" dirty="0" err="1" smtClean="0">
                <a:ea typeface="Tahoma" pitchFamily="34" charset="0"/>
              </a:rPr>
              <a:t>рН</a:t>
            </a:r>
            <a:r>
              <a:rPr lang="ru-RU" sz="1400" dirty="0" smtClean="0">
                <a:ea typeface="Tahoma" pitchFamily="34" charset="0"/>
              </a:rPr>
              <a:t> </a:t>
            </a:r>
            <a:r>
              <a:rPr lang="ru-RU" sz="1400" dirty="0" err="1" smtClean="0">
                <a:ea typeface="Tahoma" pitchFamily="34" charset="0"/>
              </a:rPr>
              <a:t>и</a:t>
            </a:r>
            <a:r>
              <a:rPr lang="ru-RU" sz="1400" dirty="0" smtClean="0">
                <a:ea typeface="Tahoma" pitchFamily="34" charset="0"/>
              </a:rPr>
              <a:t>, при помощи дозирующих каналов, добавляет необходимое количество удобрений и кислоты. </a:t>
            </a:r>
          </a:p>
          <a:p>
            <a:pPr lvl="0">
              <a:lnSpc>
                <a:spcPct val="120000"/>
              </a:lnSpc>
              <a:buFont typeface="Wingdings" pitchFamily="2" charset="2"/>
              <a:buChar char="§"/>
            </a:pPr>
            <a:r>
              <a:rPr lang="en-US" sz="1400" dirty="0" smtClean="0">
                <a:ea typeface="Tahoma" pitchFamily="34" charset="0"/>
              </a:rPr>
              <a:t> </a:t>
            </a:r>
            <a:r>
              <a:rPr lang="ru-RU" sz="1400" dirty="0" smtClean="0">
                <a:ea typeface="Tahoma" pitchFamily="34" charset="0"/>
              </a:rPr>
              <a:t>После достижения необходимой рецептуры готовый раствор с необходимыми параметрами ЕС/</a:t>
            </a:r>
            <a:r>
              <a:rPr lang="ru-RU" sz="1400" dirty="0" err="1" smtClean="0">
                <a:ea typeface="Tahoma" pitchFamily="34" charset="0"/>
              </a:rPr>
              <a:t>рН</a:t>
            </a:r>
            <a:r>
              <a:rPr lang="ru-RU" sz="1400" dirty="0" smtClean="0">
                <a:ea typeface="Tahoma" pitchFamily="34" charset="0"/>
              </a:rPr>
              <a:t> подается, через распределительные трубопроводы, к поливным клапанам.</a:t>
            </a:r>
          </a:p>
          <a:p>
            <a:endParaRPr lang="ru-RU" sz="1400" dirty="0"/>
          </a:p>
        </p:txBody>
      </p:sp>
      <p:pic>
        <p:nvPicPr>
          <p:cNvPr id="7" name="Содержимое 11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256" y="3047599"/>
            <a:ext cx="3322319" cy="2749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58974" y="1260500"/>
            <a:ext cx="4021426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61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f17_presentation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Exhibition_template_16х9" id="{A077F074-2D96-424A-8138-DB26D9E81369}" vid="{F7A9F571-0041-7A4C-8F8D-56C158584FD3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Wf17_presentation</Template>
  <TotalTime>4433</TotalTime>
  <Words>1618</Words>
  <Application>Microsoft Office PowerPoint</Application>
  <PresentationFormat>Произвольный</PresentationFormat>
  <Paragraphs>281</Paragraphs>
  <Slides>30</Slides>
  <Notes>30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Wf17_presentation</vt:lpstr>
      <vt:lpstr>«Успешные комплексные проекты закладки плантаций садовой земляники в Татарстане и Тверской области»</vt:lpstr>
      <vt:lpstr>Слайд 2</vt:lpstr>
      <vt:lpstr>Агрономическое и техническое сопровождение</vt:lpstr>
      <vt:lpstr>Реализация проекта ООО «Чистый город»</vt:lpstr>
      <vt:lpstr>Реализация проекта                                      ООО «Чистый город»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Агросопровождение</vt:lpstr>
      <vt:lpstr>Агросопровождение</vt:lpstr>
      <vt:lpstr>Агросопровождение</vt:lpstr>
      <vt:lpstr>Агросопровождение</vt:lpstr>
      <vt:lpstr>Агросопровождение</vt:lpstr>
      <vt:lpstr>Реализация проекта КФХ «Давлетшина»</vt:lpstr>
      <vt:lpstr>Проектирование системы орошения  и внесения удобрений</vt:lpstr>
      <vt:lpstr>Фертигационный насос Comet</vt:lpstr>
      <vt:lpstr>Выбор посадочного материала</vt:lpstr>
      <vt:lpstr>Технология посадки</vt:lpstr>
      <vt:lpstr>Задействованная сельскохозяйственная техника и навесное оборудование</vt:lpstr>
      <vt:lpstr>Удобрения ФитоФерт</vt:lpstr>
      <vt:lpstr>Агросопровождение</vt:lpstr>
      <vt:lpstr>Слайд 28</vt:lpstr>
      <vt:lpstr>Результаты успешного проекта  закладки плантации земляники</vt:lpstr>
      <vt:lpstr>Слайд 30</vt:lpstr>
    </vt:vector>
  </TitlesOfParts>
  <Manager/>
  <Company>Berry-Union.RU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Berry-Union.RU</dc:title>
  <dc:subject/>
  <dc:creator>Berry-Union.RU</dc:creator>
  <cp:keywords/>
  <dc:description/>
  <cp:lastModifiedBy>Владимир</cp:lastModifiedBy>
  <cp:revision>104</cp:revision>
  <cp:lastPrinted>2017-09-01T08:27:00Z</cp:lastPrinted>
  <dcterms:created xsi:type="dcterms:W3CDTF">2017-08-31T15:35:35Z</dcterms:created>
  <dcterms:modified xsi:type="dcterms:W3CDTF">2020-02-26T11:42:34Z</dcterms:modified>
  <cp:category/>
</cp:coreProperties>
</file>